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1" r:id="rId1"/>
  </p:sldMasterIdLst>
  <p:notesMasterIdLst>
    <p:notesMasterId r:id="rId31"/>
  </p:notesMasterIdLst>
  <p:sldIdLst>
    <p:sldId id="293" r:id="rId2"/>
    <p:sldId id="281" r:id="rId3"/>
    <p:sldId id="299" r:id="rId4"/>
    <p:sldId id="277" r:id="rId5"/>
    <p:sldId id="280" r:id="rId6"/>
    <p:sldId id="296" r:id="rId7"/>
    <p:sldId id="294" r:id="rId8"/>
    <p:sldId id="298" r:id="rId9"/>
    <p:sldId id="289" r:id="rId10"/>
    <p:sldId id="295" r:id="rId11"/>
    <p:sldId id="260" r:id="rId12"/>
    <p:sldId id="307" r:id="rId13"/>
    <p:sldId id="300" r:id="rId14"/>
    <p:sldId id="290" r:id="rId15"/>
    <p:sldId id="291" r:id="rId16"/>
    <p:sldId id="304" r:id="rId17"/>
    <p:sldId id="282" r:id="rId18"/>
    <p:sldId id="276" r:id="rId19"/>
    <p:sldId id="283" r:id="rId20"/>
    <p:sldId id="305" r:id="rId21"/>
    <p:sldId id="284" r:id="rId22"/>
    <p:sldId id="285" r:id="rId23"/>
    <p:sldId id="286" r:id="rId24"/>
    <p:sldId id="306" r:id="rId25"/>
    <p:sldId id="292" r:id="rId26"/>
    <p:sldId id="301" r:id="rId27"/>
    <p:sldId id="302" r:id="rId28"/>
    <p:sldId id="303" r:id="rId29"/>
    <p:sldId id="30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66FF"/>
    <a:srgbClr val="6666FF"/>
    <a:srgbClr val="FF00FF"/>
    <a:srgbClr val="B2348E"/>
    <a:srgbClr val="CA1448"/>
    <a:srgbClr val="D71760"/>
    <a:srgbClr val="CCCCFF"/>
    <a:srgbClr val="A40C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4" autoAdjust="0"/>
    <p:restoredTop sz="99424" autoAdjust="0"/>
  </p:normalViewPr>
  <p:slideViewPr>
    <p:cSldViewPr>
      <p:cViewPr>
        <p:scale>
          <a:sx n="130" d="100"/>
          <a:sy n="130" d="100"/>
        </p:scale>
        <p:origin x="-155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A90D-697B-486E-9E77-C0D7755A8BFB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4DDF0C-BA75-40A0-9745-87D5C3A22FB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Полнота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CC40FA9F-0697-459A-978D-1F8769B3CCBB}" type="parTrans" cxnId="{61499805-9F4C-4715-9090-96F900521C6D}">
      <dgm:prSet/>
      <dgm:spPr/>
      <dgm:t>
        <a:bodyPr/>
        <a:lstStyle/>
        <a:p>
          <a:endParaRPr lang="ru-RU"/>
        </a:p>
      </dgm:t>
    </dgm:pt>
    <dgm:pt modelId="{346E49C6-8058-442D-BD62-2B646AE88CBB}" type="sibTrans" cxnId="{61499805-9F4C-4715-9090-96F900521C6D}">
      <dgm:prSet/>
      <dgm:spPr/>
      <dgm:t>
        <a:bodyPr/>
        <a:lstStyle/>
        <a:p>
          <a:endParaRPr lang="ru-RU"/>
        </a:p>
      </dgm:t>
    </dgm:pt>
    <dgm:pt modelId="{2783FB82-0FB2-4E12-854F-F4E212BB2093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dirty="0">
            <a:latin typeface="Georgia" panose="02040502050405020303" pitchFamily="18" charset="0"/>
          </a:endParaRPr>
        </a:p>
      </dgm:t>
    </dgm:pt>
    <dgm:pt modelId="{3950E1BA-6192-4DA0-A522-73E53D38D637}" type="parTrans" cxnId="{6E44E790-3582-4B75-AF87-795ACA05EAF3}">
      <dgm:prSet/>
      <dgm:spPr/>
      <dgm:t>
        <a:bodyPr/>
        <a:lstStyle/>
        <a:p>
          <a:endParaRPr lang="ru-RU"/>
        </a:p>
      </dgm:t>
    </dgm:pt>
    <dgm:pt modelId="{B5AC1305-4BE8-4A01-9960-FCAB2A467F6B}" type="sibTrans" cxnId="{6E44E790-3582-4B75-AF87-795ACA05EAF3}">
      <dgm:prSet/>
      <dgm:spPr/>
      <dgm:t>
        <a:bodyPr/>
        <a:lstStyle/>
        <a:p>
          <a:endParaRPr lang="ru-RU"/>
        </a:p>
      </dgm:t>
    </dgm:pt>
    <dgm:pt modelId="{6FAA7418-45B8-47DE-A014-610B74DEA95D}">
      <dgm:prSet phldrT="[Текст]" custT="1"/>
      <dgm:spPr/>
      <dgm:t>
        <a:bodyPr/>
        <a:lstStyle/>
        <a:p>
          <a:r>
            <a:rPr lang="ru-RU" sz="18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baseline="0" dirty="0">
            <a:latin typeface="Georgia" panose="02040502050405020303" pitchFamily="18" charset="0"/>
          </a:endParaRPr>
        </a:p>
      </dgm:t>
    </dgm:pt>
    <dgm:pt modelId="{00AC930E-F036-4CEC-811D-77E5D1091472}" type="parTrans" cxnId="{71B8AAC8-D8CE-4DC3-A224-B8D32BE9EF9E}">
      <dgm:prSet/>
      <dgm:spPr/>
      <dgm:t>
        <a:bodyPr/>
        <a:lstStyle/>
        <a:p>
          <a:endParaRPr lang="ru-RU"/>
        </a:p>
      </dgm:t>
    </dgm:pt>
    <dgm:pt modelId="{DBCEDA23-4AFA-494C-9256-FF2003510FAB}" type="sibTrans" cxnId="{71B8AAC8-D8CE-4DC3-A224-B8D32BE9EF9E}">
      <dgm:prSet/>
      <dgm:spPr/>
      <dgm:t>
        <a:bodyPr/>
        <a:lstStyle/>
        <a:p>
          <a:endParaRPr lang="ru-RU"/>
        </a:p>
      </dgm:t>
    </dgm:pt>
    <dgm:pt modelId="{79E2EC20-8F2C-493D-83E5-4EA7B6C04E27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5781F17F-6CEF-40E3-B3A7-BDAA4D1C67D2}" type="parTrans" cxnId="{54384728-8DEA-4A2E-9EE5-FDF130A90521}">
      <dgm:prSet/>
      <dgm:spPr/>
      <dgm:t>
        <a:bodyPr/>
        <a:lstStyle/>
        <a:p>
          <a:endParaRPr lang="ru-RU"/>
        </a:p>
      </dgm:t>
    </dgm:pt>
    <dgm:pt modelId="{8481D164-7E01-4767-B97B-D7CEADCA3FD8}" type="sibTrans" cxnId="{54384728-8DEA-4A2E-9EE5-FDF130A90521}">
      <dgm:prSet/>
      <dgm:spPr/>
      <dgm:t>
        <a:bodyPr/>
        <a:lstStyle/>
        <a:p>
          <a:endParaRPr lang="ru-RU"/>
        </a:p>
      </dgm:t>
    </dgm:pt>
    <dgm:pt modelId="{EFC95DCC-98A3-4D26-8ACD-4B52E0B9605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344A2798-E660-4E94-8AE5-86032D8C244D}" type="parTrans" cxnId="{4E2CBA3B-FEB3-4D41-9F65-356B0A6322DD}">
      <dgm:prSet/>
      <dgm:spPr/>
      <dgm:t>
        <a:bodyPr/>
        <a:lstStyle/>
        <a:p>
          <a:endParaRPr lang="ru-RU"/>
        </a:p>
      </dgm:t>
    </dgm:pt>
    <dgm:pt modelId="{9F07DB4C-5A51-4CE5-AF4E-9863ABB52371}" type="sibTrans" cxnId="{4E2CBA3B-FEB3-4D41-9F65-356B0A6322DD}">
      <dgm:prSet/>
      <dgm:spPr/>
      <dgm:t>
        <a:bodyPr/>
        <a:lstStyle/>
        <a:p>
          <a:endParaRPr lang="ru-RU"/>
        </a:p>
      </dgm:t>
    </dgm:pt>
    <dgm:pt modelId="{495EA2E5-4468-4046-B129-158EAFA819B4}">
      <dgm:prSet/>
      <dgm:spPr/>
      <dgm:t>
        <a:bodyPr/>
        <a:lstStyle/>
        <a:p>
          <a:endParaRPr lang="ru-RU" baseline="0" dirty="0">
            <a:solidFill>
              <a:srgbClr val="C00000"/>
            </a:solidFill>
          </a:endParaRPr>
        </a:p>
      </dgm:t>
    </dgm:pt>
    <dgm:pt modelId="{43E0B00A-8ACA-46A8-9B8E-60D0FA34C9BE}" type="parTrans" cxnId="{C20C594A-E1A0-4CEE-98BA-BF25A352BCF8}">
      <dgm:prSet/>
      <dgm:spPr/>
      <dgm:t>
        <a:bodyPr/>
        <a:lstStyle/>
        <a:p>
          <a:endParaRPr lang="ru-RU"/>
        </a:p>
      </dgm:t>
    </dgm:pt>
    <dgm:pt modelId="{6FC35BCB-9940-45DD-B906-5215B5F97DE2}" type="sibTrans" cxnId="{C20C594A-E1A0-4CEE-98BA-BF25A352BCF8}">
      <dgm:prSet/>
      <dgm:spPr/>
      <dgm:t>
        <a:bodyPr/>
        <a:lstStyle/>
        <a:p>
          <a:endParaRPr lang="ru-RU"/>
        </a:p>
      </dgm:t>
    </dgm:pt>
    <dgm:pt modelId="{DE1FE314-7D08-4648-A011-319D68F7DDBD}" type="pres">
      <dgm:prSet presAssocID="{CA02A90D-697B-486E-9E77-C0D7755A8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E241-B669-4412-ABB9-356B108C929B}" type="pres">
      <dgm:prSet presAssocID="{9C4DDF0C-BA75-40A0-9745-87D5C3A22FB2}" presName="parentLin" presStyleCnt="0"/>
      <dgm:spPr/>
      <dgm:t>
        <a:bodyPr/>
        <a:lstStyle/>
        <a:p>
          <a:endParaRPr lang="ru-RU"/>
        </a:p>
      </dgm:t>
    </dgm:pt>
    <dgm:pt modelId="{549E32E8-5379-42EB-99C5-3D3DBD465897}" type="pres">
      <dgm:prSet presAssocID="{9C4DDF0C-BA75-40A0-9745-87D5C3A22F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5E1949-1119-404C-83BE-277156F8828C}" type="pres">
      <dgm:prSet presAssocID="{9C4DDF0C-BA75-40A0-9745-87D5C3A22F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75E-FB17-4C8A-A351-3164E7697D86}" type="pres">
      <dgm:prSet presAssocID="{9C4DDF0C-BA75-40A0-9745-87D5C3A22FB2}" presName="negativeSpace" presStyleCnt="0"/>
      <dgm:spPr/>
      <dgm:t>
        <a:bodyPr/>
        <a:lstStyle/>
        <a:p>
          <a:endParaRPr lang="ru-RU"/>
        </a:p>
      </dgm:t>
    </dgm:pt>
    <dgm:pt modelId="{91AD5721-BF54-4F85-AC77-26EB66EE2AED}" type="pres">
      <dgm:prSet presAssocID="{9C4DDF0C-BA75-40A0-9745-87D5C3A22FB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F0090-C856-4382-93FB-17CCE2A8988F}" type="pres">
      <dgm:prSet presAssocID="{346E49C6-8058-442D-BD62-2B646AE88CBB}" presName="spaceBetweenRectangles" presStyleCnt="0"/>
      <dgm:spPr/>
      <dgm:t>
        <a:bodyPr/>
        <a:lstStyle/>
        <a:p>
          <a:endParaRPr lang="ru-RU"/>
        </a:p>
      </dgm:t>
    </dgm:pt>
    <dgm:pt modelId="{5752145D-226B-4489-B17E-6F698099560D}" type="pres">
      <dgm:prSet presAssocID="{79E2EC20-8F2C-493D-83E5-4EA7B6C04E27}" presName="parentLin" presStyleCnt="0"/>
      <dgm:spPr/>
      <dgm:t>
        <a:bodyPr/>
        <a:lstStyle/>
        <a:p>
          <a:endParaRPr lang="ru-RU"/>
        </a:p>
      </dgm:t>
    </dgm:pt>
    <dgm:pt modelId="{D962353F-50FE-4A6C-8505-4AE4BB3963AC}" type="pres">
      <dgm:prSet presAssocID="{79E2EC20-8F2C-493D-83E5-4EA7B6C04E2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06824E3-858F-469F-8177-72FE4E2DA59A}" type="pres">
      <dgm:prSet presAssocID="{79E2EC20-8F2C-493D-83E5-4EA7B6C04E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16C7-E764-4117-A0FB-3BCBF5E8A00D}" type="pres">
      <dgm:prSet presAssocID="{79E2EC20-8F2C-493D-83E5-4EA7B6C04E27}" presName="negativeSpace" presStyleCnt="0"/>
      <dgm:spPr/>
      <dgm:t>
        <a:bodyPr/>
        <a:lstStyle/>
        <a:p>
          <a:endParaRPr lang="ru-RU"/>
        </a:p>
      </dgm:t>
    </dgm:pt>
    <dgm:pt modelId="{AA069443-D4C1-44D1-A1AE-A9353E45E984}" type="pres">
      <dgm:prSet presAssocID="{79E2EC20-8F2C-493D-83E5-4EA7B6C04E2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B332-D305-4A0C-819D-5FB34ED97CE5}" type="pres">
      <dgm:prSet presAssocID="{8481D164-7E01-4767-B97B-D7CEADCA3FD8}" presName="spaceBetweenRectangles" presStyleCnt="0"/>
      <dgm:spPr/>
      <dgm:t>
        <a:bodyPr/>
        <a:lstStyle/>
        <a:p>
          <a:endParaRPr lang="ru-RU"/>
        </a:p>
      </dgm:t>
    </dgm:pt>
    <dgm:pt modelId="{5A1588F8-D742-47A5-A345-26099C15037A}" type="pres">
      <dgm:prSet presAssocID="{EFC95DCC-98A3-4D26-8ACD-4B52E0B96052}" presName="parentLin" presStyleCnt="0"/>
      <dgm:spPr/>
      <dgm:t>
        <a:bodyPr/>
        <a:lstStyle/>
        <a:p>
          <a:endParaRPr lang="ru-RU"/>
        </a:p>
      </dgm:t>
    </dgm:pt>
    <dgm:pt modelId="{64187A9E-FC91-4221-AF2D-C704C203AF33}" type="pres">
      <dgm:prSet presAssocID="{EFC95DCC-98A3-4D26-8ACD-4B52E0B960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7CA6766-42DF-4A00-B183-B7464DE4F6B3}" type="pres">
      <dgm:prSet presAssocID="{EFC95DCC-98A3-4D26-8ACD-4B52E0B960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EBE17-5FFF-4280-A3F0-F1EA7D9C7805}" type="pres">
      <dgm:prSet presAssocID="{EFC95DCC-98A3-4D26-8ACD-4B52E0B96052}" presName="negativeSpace" presStyleCnt="0"/>
      <dgm:spPr/>
      <dgm:t>
        <a:bodyPr/>
        <a:lstStyle/>
        <a:p>
          <a:endParaRPr lang="ru-RU"/>
        </a:p>
      </dgm:t>
    </dgm:pt>
    <dgm:pt modelId="{A8A40391-5C2A-4310-94CB-0B3DF2B9ED83}" type="pres">
      <dgm:prSet presAssocID="{EFC95DCC-98A3-4D26-8ACD-4B52E0B960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6182C-3B42-44A5-8946-BD2F377CD19B}" type="pres">
      <dgm:prSet presAssocID="{9F07DB4C-5A51-4CE5-AF4E-9863ABB52371}" presName="spaceBetweenRectangles" presStyleCnt="0"/>
      <dgm:spPr/>
      <dgm:t>
        <a:bodyPr/>
        <a:lstStyle/>
        <a:p>
          <a:endParaRPr lang="ru-RU"/>
        </a:p>
      </dgm:t>
    </dgm:pt>
    <dgm:pt modelId="{9B9465EF-D376-4E76-A6AB-9CDD3AA987F7}" type="pres">
      <dgm:prSet presAssocID="{2783FB82-0FB2-4E12-854F-F4E212BB2093}" presName="parentLin" presStyleCnt="0"/>
      <dgm:spPr/>
      <dgm:t>
        <a:bodyPr/>
        <a:lstStyle/>
        <a:p>
          <a:endParaRPr lang="ru-RU"/>
        </a:p>
      </dgm:t>
    </dgm:pt>
    <dgm:pt modelId="{A880ECE0-6926-4EC0-BB87-88396B5F49CB}" type="pres">
      <dgm:prSet presAssocID="{2783FB82-0FB2-4E12-854F-F4E212BB20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2A6F1E2-2204-4857-AC9C-0FBAC2E02ADE}" type="pres">
      <dgm:prSet presAssocID="{2783FB82-0FB2-4E12-854F-F4E212BB20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C553-CF44-485B-9D12-ECB2C33F1380}" type="pres">
      <dgm:prSet presAssocID="{2783FB82-0FB2-4E12-854F-F4E212BB2093}" presName="negativeSpace" presStyleCnt="0"/>
      <dgm:spPr/>
      <dgm:t>
        <a:bodyPr/>
        <a:lstStyle/>
        <a:p>
          <a:endParaRPr lang="ru-RU"/>
        </a:p>
      </dgm:t>
    </dgm:pt>
    <dgm:pt modelId="{EFAE8A26-427A-46EC-AECF-A6EE34996C55}" type="pres">
      <dgm:prSet presAssocID="{2783FB82-0FB2-4E12-854F-F4E212BB20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53CC-859F-4CB3-B02B-A1D807A50C86}" type="pres">
      <dgm:prSet presAssocID="{B5AC1305-4BE8-4A01-9960-FCAB2A467F6B}" presName="spaceBetweenRectangles" presStyleCnt="0"/>
      <dgm:spPr/>
      <dgm:t>
        <a:bodyPr/>
        <a:lstStyle/>
        <a:p>
          <a:endParaRPr lang="ru-RU"/>
        </a:p>
      </dgm:t>
    </dgm:pt>
    <dgm:pt modelId="{058394DC-DFDA-40AD-B432-1FAB1111D13C}" type="pres">
      <dgm:prSet presAssocID="{6FAA7418-45B8-47DE-A014-610B74DEA95D}" presName="parentLin" presStyleCnt="0"/>
      <dgm:spPr/>
      <dgm:t>
        <a:bodyPr/>
        <a:lstStyle/>
        <a:p>
          <a:endParaRPr lang="ru-RU"/>
        </a:p>
      </dgm:t>
    </dgm:pt>
    <dgm:pt modelId="{867108CA-A21C-4028-9897-5EE5B6E46DE3}" type="pres">
      <dgm:prSet presAssocID="{6FAA7418-45B8-47DE-A014-610B74DEA95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4331EBE-E5A0-43C5-82D6-FFA5BA208FEF}" type="pres">
      <dgm:prSet presAssocID="{6FAA7418-45B8-47DE-A014-610B74DEA9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187B-373D-4CFE-AEFF-C9339E65B565}" type="pres">
      <dgm:prSet presAssocID="{6FAA7418-45B8-47DE-A014-610B74DEA95D}" presName="negativeSpace" presStyleCnt="0"/>
      <dgm:spPr/>
      <dgm:t>
        <a:bodyPr/>
        <a:lstStyle/>
        <a:p>
          <a:endParaRPr lang="ru-RU"/>
        </a:p>
      </dgm:t>
    </dgm:pt>
    <dgm:pt modelId="{99172E2F-362E-4DA8-B775-72C8BDFE6320}" type="pres">
      <dgm:prSet presAssocID="{6FAA7418-45B8-47DE-A014-610B74DEA95D}" presName="childText" presStyleLbl="conFgAcc1" presStyleIdx="4" presStyleCnt="5" custLinFactNeighborX="-348" custLinFactNeighborY="1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C7E35-6B4A-4D8F-93FA-44A2B5C42E18}" type="presOf" srcId="{495EA2E5-4468-4046-B129-158EAFA819B4}" destId="{99172E2F-362E-4DA8-B775-72C8BDFE6320}" srcOrd="0" destOrd="0" presId="urn:microsoft.com/office/officeart/2005/8/layout/list1"/>
    <dgm:cxn modelId="{6E44E790-3582-4B75-AF87-795ACA05EAF3}" srcId="{CA02A90D-697B-486E-9E77-C0D7755A8BFB}" destId="{2783FB82-0FB2-4E12-854F-F4E212BB2093}" srcOrd="3" destOrd="0" parTransId="{3950E1BA-6192-4DA0-A522-73E53D38D637}" sibTransId="{B5AC1305-4BE8-4A01-9960-FCAB2A467F6B}"/>
    <dgm:cxn modelId="{61499805-9F4C-4715-9090-96F900521C6D}" srcId="{CA02A90D-697B-486E-9E77-C0D7755A8BFB}" destId="{9C4DDF0C-BA75-40A0-9745-87D5C3A22FB2}" srcOrd="0" destOrd="0" parTransId="{CC40FA9F-0697-459A-978D-1F8769B3CCBB}" sibTransId="{346E49C6-8058-442D-BD62-2B646AE88CBB}"/>
    <dgm:cxn modelId="{B2FAA104-D0F4-4132-96EA-1F2E6658E6AE}" type="presOf" srcId="{79E2EC20-8F2C-493D-83E5-4EA7B6C04E27}" destId="{806824E3-858F-469F-8177-72FE4E2DA59A}" srcOrd="1" destOrd="0" presId="urn:microsoft.com/office/officeart/2005/8/layout/list1"/>
    <dgm:cxn modelId="{04D1CBED-5C8C-47A0-A277-BC90F2417D3E}" type="presOf" srcId="{9C4DDF0C-BA75-40A0-9745-87D5C3A22FB2}" destId="{B15E1949-1119-404C-83BE-277156F8828C}" srcOrd="1" destOrd="0" presId="urn:microsoft.com/office/officeart/2005/8/layout/list1"/>
    <dgm:cxn modelId="{2DF82824-E3F8-49D0-8B19-D39737817864}" type="presOf" srcId="{2783FB82-0FB2-4E12-854F-F4E212BB2093}" destId="{C2A6F1E2-2204-4857-AC9C-0FBAC2E02ADE}" srcOrd="1" destOrd="0" presId="urn:microsoft.com/office/officeart/2005/8/layout/list1"/>
    <dgm:cxn modelId="{54384728-8DEA-4A2E-9EE5-FDF130A90521}" srcId="{CA02A90D-697B-486E-9E77-C0D7755A8BFB}" destId="{79E2EC20-8F2C-493D-83E5-4EA7B6C04E27}" srcOrd="1" destOrd="0" parTransId="{5781F17F-6CEF-40E3-B3A7-BDAA4D1C67D2}" sibTransId="{8481D164-7E01-4767-B97B-D7CEADCA3FD8}"/>
    <dgm:cxn modelId="{EA91E2E3-10C0-4F53-B85F-F7FA42E7B20E}" type="presOf" srcId="{EFC95DCC-98A3-4D26-8ACD-4B52E0B96052}" destId="{64187A9E-FC91-4221-AF2D-C704C203AF33}" srcOrd="0" destOrd="0" presId="urn:microsoft.com/office/officeart/2005/8/layout/list1"/>
    <dgm:cxn modelId="{98C1EBF4-F226-4CB2-9238-ACE1D13895EC}" type="presOf" srcId="{9C4DDF0C-BA75-40A0-9745-87D5C3A22FB2}" destId="{549E32E8-5379-42EB-99C5-3D3DBD465897}" srcOrd="0" destOrd="0" presId="urn:microsoft.com/office/officeart/2005/8/layout/list1"/>
    <dgm:cxn modelId="{5863123B-DD36-429E-BAEB-2C751583AF7F}" type="presOf" srcId="{6FAA7418-45B8-47DE-A014-610B74DEA95D}" destId="{867108CA-A21C-4028-9897-5EE5B6E46DE3}" srcOrd="0" destOrd="0" presId="urn:microsoft.com/office/officeart/2005/8/layout/list1"/>
    <dgm:cxn modelId="{71B8AAC8-D8CE-4DC3-A224-B8D32BE9EF9E}" srcId="{CA02A90D-697B-486E-9E77-C0D7755A8BFB}" destId="{6FAA7418-45B8-47DE-A014-610B74DEA95D}" srcOrd="4" destOrd="0" parTransId="{00AC930E-F036-4CEC-811D-77E5D1091472}" sibTransId="{DBCEDA23-4AFA-494C-9256-FF2003510FAB}"/>
    <dgm:cxn modelId="{B9B4B87D-CB37-4E6A-A6B1-3A7B43AB0FF6}" type="presOf" srcId="{79E2EC20-8F2C-493D-83E5-4EA7B6C04E27}" destId="{D962353F-50FE-4A6C-8505-4AE4BB3963AC}" srcOrd="0" destOrd="0" presId="urn:microsoft.com/office/officeart/2005/8/layout/list1"/>
    <dgm:cxn modelId="{4E2CBA3B-FEB3-4D41-9F65-356B0A6322DD}" srcId="{CA02A90D-697B-486E-9E77-C0D7755A8BFB}" destId="{EFC95DCC-98A3-4D26-8ACD-4B52E0B96052}" srcOrd="2" destOrd="0" parTransId="{344A2798-E660-4E94-8AE5-86032D8C244D}" sibTransId="{9F07DB4C-5A51-4CE5-AF4E-9863ABB52371}"/>
    <dgm:cxn modelId="{4919DF4D-B1E8-4708-AF0B-D6127E9657A5}" type="presOf" srcId="{6FAA7418-45B8-47DE-A014-610B74DEA95D}" destId="{34331EBE-E5A0-43C5-82D6-FFA5BA208FEF}" srcOrd="1" destOrd="0" presId="urn:microsoft.com/office/officeart/2005/8/layout/list1"/>
    <dgm:cxn modelId="{23CA4C2F-5296-4D2F-B0FA-4A343E1DA6B6}" type="presOf" srcId="{2783FB82-0FB2-4E12-854F-F4E212BB2093}" destId="{A880ECE0-6926-4EC0-BB87-88396B5F49CB}" srcOrd="0" destOrd="0" presId="urn:microsoft.com/office/officeart/2005/8/layout/list1"/>
    <dgm:cxn modelId="{3C15796D-EB8F-45F4-ADE3-13F26B3FA78E}" type="presOf" srcId="{CA02A90D-697B-486E-9E77-C0D7755A8BFB}" destId="{DE1FE314-7D08-4648-A011-319D68F7DDBD}" srcOrd="0" destOrd="0" presId="urn:microsoft.com/office/officeart/2005/8/layout/list1"/>
    <dgm:cxn modelId="{C20C594A-E1A0-4CEE-98BA-BF25A352BCF8}" srcId="{6FAA7418-45B8-47DE-A014-610B74DEA95D}" destId="{495EA2E5-4468-4046-B129-158EAFA819B4}" srcOrd="0" destOrd="0" parTransId="{43E0B00A-8ACA-46A8-9B8E-60D0FA34C9BE}" sibTransId="{6FC35BCB-9940-45DD-B906-5215B5F97DE2}"/>
    <dgm:cxn modelId="{13D1EFD9-9D7C-487B-8014-0AE8BA3D3409}" type="presOf" srcId="{EFC95DCC-98A3-4D26-8ACD-4B52E0B96052}" destId="{47CA6766-42DF-4A00-B183-B7464DE4F6B3}" srcOrd="1" destOrd="0" presId="urn:microsoft.com/office/officeart/2005/8/layout/list1"/>
    <dgm:cxn modelId="{80BF87EC-6626-4B99-8D6B-AEA21A75D120}" type="presParOf" srcId="{DE1FE314-7D08-4648-A011-319D68F7DDBD}" destId="{9B96E241-B669-4412-ABB9-356B108C929B}" srcOrd="0" destOrd="0" presId="urn:microsoft.com/office/officeart/2005/8/layout/list1"/>
    <dgm:cxn modelId="{48A05A95-3B54-45A1-805F-0DB2D1EB54B5}" type="presParOf" srcId="{9B96E241-B669-4412-ABB9-356B108C929B}" destId="{549E32E8-5379-42EB-99C5-3D3DBD465897}" srcOrd="0" destOrd="0" presId="urn:microsoft.com/office/officeart/2005/8/layout/list1"/>
    <dgm:cxn modelId="{3BED3FEF-665B-4A55-89A1-852B883C63DA}" type="presParOf" srcId="{9B96E241-B669-4412-ABB9-356B108C929B}" destId="{B15E1949-1119-404C-83BE-277156F8828C}" srcOrd="1" destOrd="0" presId="urn:microsoft.com/office/officeart/2005/8/layout/list1"/>
    <dgm:cxn modelId="{515EA61E-7D20-4186-953D-1B103AAE5C3D}" type="presParOf" srcId="{DE1FE314-7D08-4648-A011-319D68F7DDBD}" destId="{AA1A475E-FB17-4C8A-A351-3164E7697D86}" srcOrd="1" destOrd="0" presId="urn:microsoft.com/office/officeart/2005/8/layout/list1"/>
    <dgm:cxn modelId="{CCC8F289-39A1-43F4-96DC-A7D75C0B2EB2}" type="presParOf" srcId="{DE1FE314-7D08-4648-A011-319D68F7DDBD}" destId="{91AD5721-BF54-4F85-AC77-26EB66EE2AED}" srcOrd="2" destOrd="0" presId="urn:microsoft.com/office/officeart/2005/8/layout/list1"/>
    <dgm:cxn modelId="{26D12FC0-19F7-4E64-9A4E-45BBAA64A406}" type="presParOf" srcId="{DE1FE314-7D08-4648-A011-319D68F7DDBD}" destId="{4CAF0090-C856-4382-93FB-17CCE2A8988F}" srcOrd="3" destOrd="0" presId="urn:microsoft.com/office/officeart/2005/8/layout/list1"/>
    <dgm:cxn modelId="{C9150244-DC11-4592-8966-23CF33864B29}" type="presParOf" srcId="{DE1FE314-7D08-4648-A011-319D68F7DDBD}" destId="{5752145D-226B-4489-B17E-6F698099560D}" srcOrd="4" destOrd="0" presId="urn:microsoft.com/office/officeart/2005/8/layout/list1"/>
    <dgm:cxn modelId="{434BB098-B6B8-48F0-9EFC-3D4687E54124}" type="presParOf" srcId="{5752145D-226B-4489-B17E-6F698099560D}" destId="{D962353F-50FE-4A6C-8505-4AE4BB3963AC}" srcOrd="0" destOrd="0" presId="urn:microsoft.com/office/officeart/2005/8/layout/list1"/>
    <dgm:cxn modelId="{1709989F-147C-41E1-9A02-C0C28EBAC59D}" type="presParOf" srcId="{5752145D-226B-4489-B17E-6F698099560D}" destId="{806824E3-858F-469F-8177-72FE4E2DA59A}" srcOrd="1" destOrd="0" presId="urn:microsoft.com/office/officeart/2005/8/layout/list1"/>
    <dgm:cxn modelId="{10B7C3B7-6EF0-4D68-9406-2A990AF576ED}" type="presParOf" srcId="{DE1FE314-7D08-4648-A011-319D68F7DDBD}" destId="{168E16C7-E764-4117-A0FB-3BCBF5E8A00D}" srcOrd="5" destOrd="0" presId="urn:microsoft.com/office/officeart/2005/8/layout/list1"/>
    <dgm:cxn modelId="{18AA9370-C4E2-487B-8AD3-0472BB839ED2}" type="presParOf" srcId="{DE1FE314-7D08-4648-A011-319D68F7DDBD}" destId="{AA069443-D4C1-44D1-A1AE-A9353E45E984}" srcOrd="6" destOrd="0" presId="urn:microsoft.com/office/officeart/2005/8/layout/list1"/>
    <dgm:cxn modelId="{895B5292-3F97-4A16-9D1F-E51E9A5FFB94}" type="presParOf" srcId="{DE1FE314-7D08-4648-A011-319D68F7DDBD}" destId="{91FEB332-D305-4A0C-819D-5FB34ED97CE5}" srcOrd="7" destOrd="0" presId="urn:microsoft.com/office/officeart/2005/8/layout/list1"/>
    <dgm:cxn modelId="{059F33FA-5BF9-4DB8-A6CA-6EBEC2BA7F60}" type="presParOf" srcId="{DE1FE314-7D08-4648-A011-319D68F7DDBD}" destId="{5A1588F8-D742-47A5-A345-26099C15037A}" srcOrd="8" destOrd="0" presId="urn:microsoft.com/office/officeart/2005/8/layout/list1"/>
    <dgm:cxn modelId="{2EC9BDBD-F2A1-4566-BFF8-54D046D77CE7}" type="presParOf" srcId="{5A1588F8-D742-47A5-A345-26099C15037A}" destId="{64187A9E-FC91-4221-AF2D-C704C203AF33}" srcOrd="0" destOrd="0" presId="urn:microsoft.com/office/officeart/2005/8/layout/list1"/>
    <dgm:cxn modelId="{BC93C1B4-7CE4-491C-9666-D0C2CC50E70A}" type="presParOf" srcId="{5A1588F8-D742-47A5-A345-26099C15037A}" destId="{47CA6766-42DF-4A00-B183-B7464DE4F6B3}" srcOrd="1" destOrd="0" presId="urn:microsoft.com/office/officeart/2005/8/layout/list1"/>
    <dgm:cxn modelId="{79B2BA0D-9E89-4BB6-B2F1-E95CA1F753DB}" type="presParOf" srcId="{DE1FE314-7D08-4648-A011-319D68F7DDBD}" destId="{F5BEBE17-5FFF-4280-A3F0-F1EA7D9C7805}" srcOrd="9" destOrd="0" presId="urn:microsoft.com/office/officeart/2005/8/layout/list1"/>
    <dgm:cxn modelId="{9DAB805A-1F0E-46FF-B8D4-6F78E27B41D9}" type="presParOf" srcId="{DE1FE314-7D08-4648-A011-319D68F7DDBD}" destId="{A8A40391-5C2A-4310-94CB-0B3DF2B9ED83}" srcOrd="10" destOrd="0" presId="urn:microsoft.com/office/officeart/2005/8/layout/list1"/>
    <dgm:cxn modelId="{FD38C3DB-72F2-4602-9585-3BF5D4C5EF7C}" type="presParOf" srcId="{DE1FE314-7D08-4648-A011-319D68F7DDBD}" destId="{61B6182C-3B42-44A5-8946-BD2F377CD19B}" srcOrd="11" destOrd="0" presId="urn:microsoft.com/office/officeart/2005/8/layout/list1"/>
    <dgm:cxn modelId="{350BF2E9-4A2D-4C36-812A-88598BFDFC40}" type="presParOf" srcId="{DE1FE314-7D08-4648-A011-319D68F7DDBD}" destId="{9B9465EF-D376-4E76-A6AB-9CDD3AA987F7}" srcOrd="12" destOrd="0" presId="urn:microsoft.com/office/officeart/2005/8/layout/list1"/>
    <dgm:cxn modelId="{635BC1CA-B4EF-4873-943A-9A0BB1A3B0FB}" type="presParOf" srcId="{9B9465EF-D376-4E76-A6AB-9CDD3AA987F7}" destId="{A880ECE0-6926-4EC0-BB87-88396B5F49CB}" srcOrd="0" destOrd="0" presId="urn:microsoft.com/office/officeart/2005/8/layout/list1"/>
    <dgm:cxn modelId="{D8FFA292-AEF2-4EE8-AA90-24A36A54E25D}" type="presParOf" srcId="{9B9465EF-D376-4E76-A6AB-9CDD3AA987F7}" destId="{C2A6F1E2-2204-4857-AC9C-0FBAC2E02ADE}" srcOrd="1" destOrd="0" presId="urn:microsoft.com/office/officeart/2005/8/layout/list1"/>
    <dgm:cxn modelId="{E08582FF-7C54-4F5F-871D-74F0229CC589}" type="presParOf" srcId="{DE1FE314-7D08-4648-A011-319D68F7DDBD}" destId="{81CAC553-CF44-485B-9D12-ECB2C33F1380}" srcOrd="13" destOrd="0" presId="urn:microsoft.com/office/officeart/2005/8/layout/list1"/>
    <dgm:cxn modelId="{265B8E51-284F-4E39-B0D3-CA4CCF31CAC9}" type="presParOf" srcId="{DE1FE314-7D08-4648-A011-319D68F7DDBD}" destId="{EFAE8A26-427A-46EC-AECF-A6EE34996C55}" srcOrd="14" destOrd="0" presId="urn:microsoft.com/office/officeart/2005/8/layout/list1"/>
    <dgm:cxn modelId="{81099D46-2006-4F38-BD83-6F9B21957A10}" type="presParOf" srcId="{DE1FE314-7D08-4648-A011-319D68F7DDBD}" destId="{233253CC-859F-4CB3-B02B-A1D807A50C86}" srcOrd="15" destOrd="0" presId="urn:microsoft.com/office/officeart/2005/8/layout/list1"/>
    <dgm:cxn modelId="{C14AA4B6-0BD3-40B3-9463-E009F668F6A5}" type="presParOf" srcId="{DE1FE314-7D08-4648-A011-319D68F7DDBD}" destId="{058394DC-DFDA-40AD-B432-1FAB1111D13C}" srcOrd="16" destOrd="0" presId="urn:microsoft.com/office/officeart/2005/8/layout/list1"/>
    <dgm:cxn modelId="{D3417904-D256-40C4-A75C-92B82B4657B3}" type="presParOf" srcId="{058394DC-DFDA-40AD-B432-1FAB1111D13C}" destId="{867108CA-A21C-4028-9897-5EE5B6E46DE3}" srcOrd="0" destOrd="0" presId="urn:microsoft.com/office/officeart/2005/8/layout/list1"/>
    <dgm:cxn modelId="{27D34307-DE0F-43F9-BD7A-4F1BE4A3FCA7}" type="presParOf" srcId="{058394DC-DFDA-40AD-B432-1FAB1111D13C}" destId="{34331EBE-E5A0-43C5-82D6-FFA5BA208FEF}" srcOrd="1" destOrd="0" presId="urn:microsoft.com/office/officeart/2005/8/layout/list1"/>
    <dgm:cxn modelId="{1F204781-6EC1-449F-8FB0-2AC9AE1D21AA}" type="presParOf" srcId="{DE1FE314-7D08-4648-A011-319D68F7DDBD}" destId="{5F9B187B-373D-4CFE-AEFF-C9339E65B565}" srcOrd="17" destOrd="0" presId="urn:microsoft.com/office/officeart/2005/8/layout/list1"/>
    <dgm:cxn modelId="{B6B7EDA6-4E1B-48D6-BFD9-B0E8201A9972}" type="presParOf" srcId="{DE1FE314-7D08-4648-A011-319D68F7DDBD}" destId="{99172E2F-362E-4DA8-B775-72C8BDFE63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800" baseline="0" dirty="0" smtClean="0"/>
            <a:t>Бюджетное</a:t>
          </a:r>
          <a:r>
            <a:rPr lang="ru-RU" sz="1800" dirty="0" smtClean="0"/>
            <a:t> </a:t>
          </a:r>
          <a:r>
            <a:rPr lang="ru-RU" sz="1800" baseline="0" dirty="0" smtClean="0"/>
            <a:t>законодательство</a:t>
          </a:r>
          <a:r>
            <a:rPr lang="ru-RU" sz="1800" dirty="0" smtClean="0"/>
            <a:t> </a:t>
          </a:r>
          <a:r>
            <a:rPr lang="ru-RU" sz="1800" baseline="0" dirty="0" smtClean="0"/>
            <a:t>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r>
            <a:rPr lang="ru-RU" sz="18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800" baseline="0" dirty="0" smtClean="0"/>
            <a:t>Указы Президента Российской Федерации от 7 мая 2012  №596-606, от 21 августа 2012 №1199, от 10 сентября 2012 № 1276, от 28 апреля 2008 №607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8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8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800" baseline="0" dirty="0" smtClean="0"/>
            <a:t>Законодательство Российской Федерации и Московской области о налогах и сборах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800" baseline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smtClean="0"/>
            <a:t>»</a:t>
          </a:r>
          <a:endParaRPr lang="ru-RU" sz="1800" baseline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9415" custScaleY="126522" custLinFactNeighborX="-273" custLinFactNeighborY="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13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ScaleX="98366" custScaleY="13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/>
      <dgm:spPr/>
    </dgm:pt>
    <dgm:pt modelId="{294E9B3E-C859-4E83-B81C-E2E47B08CAC3}" type="pres">
      <dgm:prSet presAssocID="{660D0333-C3D1-48CF-BCEE-A0DDEEF3EB14}" presName="text_5" presStyleLbl="node1" presStyleIdx="4" presStyleCnt="7" custScaleX="97148" custScaleY="149303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74967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D5721-BF54-4F85-AC77-26EB66EE2AED}">
      <dsp:nvSpPr>
        <dsp:cNvPr id="0" name=""/>
        <dsp:cNvSpPr/>
      </dsp:nvSpPr>
      <dsp:spPr>
        <a:xfrm>
          <a:off x="0" y="37582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1949-1119-404C-83BE-277156F8828C}">
      <dsp:nvSpPr>
        <dsp:cNvPr id="0" name=""/>
        <dsp:cNvSpPr/>
      </dsp:nvSpPr>
      <dsp:spPr>
        <a:xfrm>
          <a:off x="411480" y="65863"/>
          <a:ext cx="57607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Полнота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65863"/>
        <a:ext cx="5760720" cy="619920"/>
      </dsp:txXfrm>
    </dsp:sp>
    <dsp:sp modelId="{AA069443-D4C1-44D1-A1AE-A9353E45E984}">
      <dsp:nvSpPr>
        <dsp:cNvPr id="0" name=""/>
        <dsp:cNvSpPr/>
      </dsp:nvSpPr>
      <dsp:spPr>
        <a:xfrm>
          <a:off x="0" y="132838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824E3-858F-469F-8177-72FE4E2DA59A}">
      <dsp:nvSpPr>
        <dsp:cNvPr id="0" name=""/>
        <dsp:cNvSpPr/>
      </dsp:nvSpPr>
      <dsp:spPr>
        <a:xfrm>
          <a:off x="411480" y="1018423"/>
          <a:ext cx="576072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1018423"/>
        <a:ext cx="5760720" cy="619920"/>
      </dsp:txXfrm>
    </dsp:sp>
    <dsp:sp modelId="{A8A40391-5C2A-4310-94CB-0B3DF2B9ED83}">
      <dsp:nvSpPr>
        <dsp:cNvPr id="0" name=""/>
        <dsp:cNvSpPr/>
      </dsp:nvSpPr>
      <dsp:spPr>
        <a:xfrm>
          <a:off x="0" y="228094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6766-42DF-4A00-B183-B7464DE4F6B3}">
      <dsp:nvSpPr>
        <dsp:cNvPr id="0" name=""/>
        <dsp:cNvSpPr/>
      </dsp:nvSpPr>
      <dsp:spPr>
        <a:xfrm>
          <a:off x="411480" y="1970984"/>
          <a:ext cx="576072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1970984"/>
        <a:ext cx="5760720" cy="619920"/>
      </dsp:txXfrm>
    </dsp:sp>
    <dsp:sp modelId="{EFAE8A26-427A-46EC-AECF-A6EE34996C55}">
      <dsp:nvSpPr>
        <dsp:cNvPr id="0" name=""/>
        <dsp:cNvSpPr/>
      </dsp:nvSpPr>
      <dsp:spPr>
        <a:xfrm>
          <a:off x="0" y="323350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6F1E2-2204-4857-AC9C-0FBAC2E02ADE}">
      <dsp:nvSpPr>
        <dsp:cNvPr id="0" name=""/>
        <dsp:cNvSpPr/>
      </dsp:nvSpPr>
      <dsp:spPr>
        <a:xfrm>
          <a:off x="411480" y="2923544"/>
          <a:ext cx="57607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2923544"/>
        <a:ext cx="5760720" cy="619920"/>
      </dsp:txXfrm>
    </dsp:sp>
    <dsp:sp modelId="{99172E2F-362E-4DA8-B775-72C8BDFE6320}">
      <dsp:nvSpPr>
        <dsp:cNvPr id="0" name=""/>
        <dsp:cNvSpPr/>
      </dsp:nvSpPr>
      <dsp:spPr>
        <a:xfrm>
          <a:off x="0" y="423120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baseline="0" dirty="0">
            <a:solidFill>
              <a:srgbClr val="C00000"/>
            </a:solidFill>
          </a:endParaRPr>
        </a:p>
      </dsp:txBody>
      <dsp:txXfrm>
        <a:off x="0" y="4231209"/>
        <a:ext cx="8229600" cy="529200"/>
      </dsp:txXfrm>
    </dsp:sp>
    <dsp:sp modelId="{34331EBE-E5A0-43C5-82D6-FFA5BA208FEF}">
      <dsp:nvSpPr>
        <dsp:cNvPr id="0" name=""/>
        <dsp:cNvSpPr/>
      </dsp:nvSpPr>
      <dsp:spPr>
        <a:xfrm>
          <a:off x="411480" y="3876104"/>
          <a:ext cx="57607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kern="1200" baseline="0" dirty="0">
            <a:latin typeface="Georgia" panose="02040502050405020303" pitchFamily="18" charset="0"/>
          </a:endParaRPr>
        </a:p>
      </dsp:txBody>
      <dsp:txXfrm>
        <a:off x="411480" y="3876104"/>
        <a:ext cx="5760720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699246" y="-1056058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417434" y="186249"/>
          <a:ext cx="7604087" cy="68177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Бюджетное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законодательство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Российской Федерации – Федеральный закон №145-ФЗ от 31 июля 1998 года</a:t>
          </a:r>
        </a:p>
      </dsp:txBody>
      <dsp:txXfrm>
        <a:off x="417434" y="186249"/>
        <a:ext cx="7604087" cy="681773"/>
      </dsp:txXfrm>
    </dsp:sp>
    <dsp:sp modelId="{79E9BCAE-4DDE-4FBE-9B3B-32FDB1E10018}">
      <dsp:nvSpPr>
        <dsp:cNvPr id="0" name=""/>
        <dsp:cNvSpPr/>
      </dsp:nvSpPr>
      <dsp:spPr>
        <a:xfrm>
          <a:off x="79156" y="171376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60246" y="947396"/>
          <a:ext cx="7048208" cy="73905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7325"/>
                <a:satOff val="-5095"/>
                <a:lumOff val="5666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17325"/>
                <a:satOff val="-5095"/>
                <a:lumOff val="5666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17325"/>
                <a:satOff val="-5095"/>
                <a:lumOff val="5666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17325"/>
                <a:satOff val="-5095"/>
                <a:lumOff val="566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17325"/>
              <a:satOff val="-5095"/>
              <a:lumOff val="566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Указы Президента Российской Федерации от 7 мая 2012  №596-606, от 21 августа 2012 №1199, от 10 сентября 2012 № 1276, от 28 апреля 2008 №607</a:t>
          </a:r>
        </a:p>
      </dsp:txBody>
      <dsp:txXfrm>
        <a:off x="960246" y="947396"/>
        <a:ext cx="7048208" cy="739053"/>
      </dsp:txXfrm>
    </dsp:sp>
    <dsp:sp modelId="{A6F1FD4C-BBD7-41A7-803C-E1147161483A}">
      <dsp:nvSpPr>
        <dsp:cNvPr id="0" name=""/>
        <dsp:cNvSpPr/>
      </dsp:nvSpPr>
      <dsp:spPr>
        <a:xfrm>
          <a:off x="567140" y="980137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BF2E3B-4FFC-48C4-BB1A-0ED31BE4D313}">
      <dsp:nvSpPr>
        <dsp:cNvPr id="0" name=""/>
        <dsp:cNvSpPr/>
      </dsp:nvSpPr>
      <dsp:spPr>
        <a:xfrm>
          <a:off x="1227658" y="1757887"/>
          <a:ext cx="6780797" cy="73440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34650"/>
                <a:satOff val="-10191"/>
                <a:lumOff val="11331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34650"/>
                <a:satOff val="-10191"/>
                <a:lumOff val="11331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34650"/>
                <a:satOff val="-10191"/>
                <a:lumOff val="11331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34650"/>
                <a:satOff val="-10191"/>
                <a:lumOff val="1133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34650"/>
              <a:satOff val="-10191"/>
              <a:lumOff val="1133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kern="1200" baseline="0" dirty="0"/>
        </a:p>
      </dsp:txBody>
      <dsp:txXfrm>
        <a:off x="1227658" y="1757887"/>
        <a:ext cx="6780797" cy="734409"/>
      </dsp:txXfrm>
    </dsp:sp>
    <dsp:sp modelId="{6C926FC9-5207-41FE-9451-533B7013EEAA}">
      <dsp:nvSpPr>
        <dsp:cNvPr id="0" name=""/>
        <dsp:cNvSpPr/>
      </dsp:nvSpPr>
      <dsp:spPr>
        <a:xfrm>
          <a:off x="834553" y="1788305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4018CBE-49FE-44FE-8FDB-9D689DD85C76}">
      <dsp:nvSpPr>
        <dsp:cNvPr id="0" name=""/>
        <dsp:cNvSpPr/>
      </dsp:nvSpPr>
      <dsp:spPr>
        <a:xfrm>
          <a:off x="1256721" y="2664423"/>
          <a:ext cx="6808053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51975"/>
                <a:satOff val="-15286"/>
                <a:lumOff val="16997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51975"/>
                <a:satOff val="-15286"/>
                <a:lumOff val="16997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51975"/>
                <a:satOff val="-15286"/>
                <a:lumOff val="16997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51975"/>
                <a:satOff val="-15286"/>
                <a:lumOff val="1699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51975"/>
              <a:satOff val="-15286"/>
              <a:lumOff val="1699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kern="1200" smtClean="0"/>
            <a:t>»</a:t>
          </a:r>
          <a:endParaRPr lang="ru-RU" sz="1800" kern="1200" baseline="0" dirty="0"/>
        </a:p>
      </dsp:txBody>
      <dsp:txXfrm>
        <a:off x="1256721" y="2664423"/>
        <a:ext cx="6808053" cy="538857"/>
      </dsp:txXfrm>
    </dsp:sp>
    <dsp:sp modelId="{A54A1981-F295-47B1-BA17-369F71676F18}">
      <dsp:nvSpPr>
        <dsp:cNvPr id="0" name=""/>
        <dsp:cNvSpPr/>
      </dsp:nvSpPr>
      <dsp:spPr>
        <a:xfrm>
          <a:off x="919935" y="2597066"/>
          <a:ext cx="673572" cy="673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80000"/>
              <a:hueOff val="51975"/>
              <a:satOff val="-15286"/>
              <a:lumOff val="169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E9B3E-C859-4E83-B81C-E2E47B08CAC3}">
      <dsp:nvSpPr>
        <dsp:cNvPr id="0" name=""/>
        <dsp:cNvSpPr/>
      </dsp:nvSpPr>
      <dsp:spPr>
        <a:xfrm>
          <a:off x="1311620" y="3398210"/>
          <a:ext cx="6696835" cy="80453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69300"/>
                <a:satOff val="-20381"/>
                <a:lumOff val="22663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69300"/>
                <a:satOff val="-20381"/>
                <a:lumOff val="22663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69300"/>
                <a:satOff val="-20381"/>
                <a:lumOff val="22663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69300"/>
                <a:satOff val="-20381"/>
                <a:lumOff val="22663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69300"/>
              <a:satOff val="-20381"/>
              <a:lumOff val="2266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Законодательство Российской Федерации и Московской области о налогах и сборах  </a:t>
          </a:r>
        </a:p>
      </dsp:txBody>
      <dsp:txXfrm>
        <a:off x="1311620" y="3398210"/>
        <a:ext cx="6696835" cy="804530"/>
      </dsp:txXfrm>
    </dsp:sp>
    <dsp:sp modelId="{949AC2A6-CD90-4D44-84C5-E8EE31E6FA93}">
      <dsp:nvSpPr>
        <dsp:cNvPr id="0" name=""/>
        <dsp:cNvSpPr/>
      </dsp:nvSpPr>
      <dsp:spPr>
        <a:xfrm>
          <a:off x="864655" y="3469647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A0CBBB0-1606-4723-8C2A-CAE58EECC452}">
      <dsp:nvSpPr>
        <dsp:cNvPr id="0" name=""/>
        <dsp:cNvSpPr/>
      </dsp:nvSpPr>
      <dsp:spPr>
        <a:xfrm>
          <a:off x="988961" y="4274589"/>
          <a:ext cx="6990778" cy="5523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86625"/>
                <a:satOff val="-25477"/>
                <a:lumOff val="28328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86625"/>
                <a:satOff val="-25477"/>
                <a:lumOff val="28328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86625"/>
                <a:satOff val="-25477"/>
                <a:lumOff val="28328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86625"/>
                <a:satOff val="-25477"/>
                <a:lumOff val="28328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86625"/>
              <a:satOff val="-25477"/>
              <a:lumOff val="2832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kern="1200" baseline="0" dirty="0"/>
        </a:p>
      </dsp:txBody>
      <dsp:txXfrm>
        <a:off x="988961" y="4274589"/>
        <a:ext cx="6990778" cy="552382"/>
      </dsp:txXfrm>
    </dsp:sp>
    <dsp:sp modelId="{79B217AD-6FF1-4D1F-9A9D-87B383E2D2D4}">
      <dsp:nvSpPr>
        <dsp:cNvPr id="0" name=""/>
        <dsp:cNvSpPr/>
      </dsp:nvSpPr>
      <dsp:spPr>
        <a:xfrm>
          <a:off x="567140" y="4213994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6E166DD-9061-4EA9-892B-E16B3064797B}">
      <dsp:nvSpPr>
        <dsp:cNvPr id="0" name=""/>
        <dsp:cNvSpPr/>
      </dsp:nvSpPr>
      <dsp:spPr>
        <a:xfrm>
          <a:off x="560314" y="4901159"/>
          <a:ext cx="7396803" cy="94282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03950"/>
                <a:satOff val="-30572"/>
                <a:lumOff val="3399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103950"/>
                <a:satOff val="-30572"/>
                <a:lumOff val="3399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103950"/>
                <a:satOff val="-30572"/>
                <a:lumOff val="3399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103950"/>
                <a:satOff val="-30572"/>
                <a:lumOff val="3399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103950"/>
              <a:satOff val="-30572"/>
              <a:lumOff val="3399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kern="1200" baseline="0" dirty="0"/>
        </a:p>
      </dsp:txBody>
      <dsp:txXfrm>
        <a:off x="560314" y="4901159"/>
        <a:ext cx="7396803" cy="942822"/>
      </dsp:txXfrm>
    </dsp:sp>
    <dsp:sp modelId="{21989F83-A471-4F6C-A92F-F48CA5DE471A}">
      <dsp:nvSpPr>
        <dsp:cNvPr id="0" name=""/>
        <dsp:cNvSpPr/>
      </dsp:nvSpPr>
      <dsp:spPr>
        <a:xfrm>
          <a:off x="79156" y="5022755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DCD77E-066F-4BEE-B277-015FDF390319}" type="datetimeFigureOut">
              <a:rPr lang="ru-RU"/>
              <a:pPr>
                <a:defRPr/>
              </a:pPr>
              <a:t>04.05.2018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FF8D50-618E-4D1F-B170-1BA30CB7D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04F02-211F-4C80-A1E6-D27BB1960D3E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9A23F-63F4-4F69-908D-8C54D27CE196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53890-9D32-47C4-9A37-A945A7750EA6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9FD22-7767-4371-862C-3555BE8AC075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EE69-509D-402C-8D97-F13A6CF293D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D8F8-8151-4734-8CD1-34D1EA590C7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E52F-C5D6-417E-857B-1CA783D8551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CD25-9DED-4297-8B83-92B0B76848A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88B7-A413-4FC2-9B6B-52533DFAA6F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1A32-585E-419A-9D8B-6EFC62226C0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83EB-8DB2-4E90-A4EC-B59EB231A90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B98-1B23-41AB-9558-9710F4EB01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0F7-A5E6-4E23-873F-0DE72E70A7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EBDA-1835-4491-A2B9-7724BED7656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C423-0D69-4047-A7A1-057B0D973D3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36B3-124C-4264-9783-28CC55ACCA5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73A508-2951-4BBE-8534-2D1912DFC64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5" r:id="rId2"/>
    <p:sldLayoutId id="2147484437" r:id="rId3"/>
    <p:sldLayoutId id="2147484434" r:id="rId4"/>
    <p:sldLayoutId id="2147484433" r:id="rId5"/>
    <p:sldLayoutId id="2147484432" r:id="rId6"/>
    <p:sldLayoutId id="2147484431" r:id="rId7"/>
    <p:sldLayoutId id="2147484430" r:id="rId8"/>
    <p:sldLayoutId id="2147484438" r:id="rId9"/>
    <p:sldLayoutId id="2147484429" r:id="rId10"/>
    <p:sldLayoutId id="2147484428" r:id="rId11"/>
    <p:sldLayoutId id="2147484439" r:id="rId12"/>
    <p:sldLayoutId id="2147484440" r:id="rId13"/>
    <p:sldLayoutId id="2147484427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lot-finupr@yandex.ru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16832"/>
            <a:ext cx="4786346" cy="19282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 Лотошинского муниципального района на 2018 год и плановый период 2019 и 2020 годов</a:t>
            </a:r>
            <a:endParaRPr lang="ru-RU" sz="33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1844675"/>
            <a:ext cx="16335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989138"/>
            <a:ext cx="223361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4437112"/>
            <a:ext cx="6552728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соответствии с Решением Совета депутатов Лотошинского муниципального района Московской области от 25.12.2017 №405/43 «О бюджете Лотошинского муниципального района Московской области на 2018 год и на плановый период 2019 и 2020 годов»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06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188" y="765175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Расходы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9698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323850" y="1916113"/>
          <a:ext cx="8470900" cy="4662487"/>
        </p:xfrm>
        <a:graphic>
          <a:graphicData uri="http://schemas.openxmlformats.org/presentationml/2006/ole">
            <p:oleObj spid="_x0000_s29698" r:id="rId4" imgW="8474174" imgH="4663844" progId="Excel.Chart.8">
              <p:embed/>
            </p:oleObj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6156325" y="6021388"/>
            <a:ext cx="1414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тыс. рублей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>
          <a:xfrm>
            <a:off x="458788" y="530225"/>
            <a:ext cx="8382000" cy="1098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Структура расходов бюджета Лотошинского муниципального района по разделам бюджетной классификации</a:t>
            </a:r>
          </a:p>
        </p:txBody>
      </p:sp>
      <p:graphicFrame>
        <p:nvGraphicFramePr>
          <p:cNvPr id="6187" name="Object 43"/>
          <p:cNvGraphicFramePr>
            <a:graphicFrameLocks noGrp="1"/>
          </p:cNvGraphicFramePr>
          <p:nvPr>
            <p:ph type="chart" sz="half" idx="1"/>
          </p:nvPr>
        </p:nvGraphicFramePr>
        <p:xfrm>
          <a:off x="323850" y="1989138"/>
          <a:ext cx="8640763" cy="4608512"/>
        </p:xfrm>
        <a:graphic>
          <a:graphicData uri="http://schemas.openxmlformats.org/presentationml/2006/ole">
            <p:oleObj spid="_x0000_s6187" name="Лист" r:id="rId4" imgW="10267995" imgH="3991039" progId="Excel.Sheet.8">
              <p:embed/>
            </p:oleObj>
          </a:graphicData>
        </a:graphic>
      </p:graphicFrame>
      <p:sp>
        <p:nvSpPr>
          <p:cNvPr id="30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6381750"/>
            <a:ext cx="144462" cy="71438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900" dirty="0" smtClean="0"/>
          </a:p>
        </p:txBody>
      </p:sp>
      <p:sp>
        <p:nvSpPr>
          <p:cNvPr id="6190" name="Rectangle 13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600"/>
          </a:p>
        </p:txBody>
      </p:sp>
    </p:spTree>
    <p:custDataLst>
      <p:tags r:id="rId2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3681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об объеме налоговых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 неналоговых доходов на душу населения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Московской области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5" y="1916829"/>
          <a:ext cx="8424936" cy="3887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721"/>
                <a:gridCol w="1628349"/>
                <a:gridCol w="1345158"/>
                <a:gridCol w="1426174"/>
                <a:gridCol w="1476534"/>
              </a:tblGrid>
              <a:tr h="47370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 год (ожидаемое)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(план)</a:t>
                      </a:r>
                      <a:endParaRPr lang="ru-RU" sz="14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Налоговые доходы </a:t>
                      </a:r>
                      <a:r>
                        <a:rPr lang="ru-RU" sz="1300" b="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198 942,8</a:t>
                      </a:r>
                    </a:p>
                    <a:p>
                      <a:r>
                        <a:rPr lang="ru-RU" sz="1400" dirty="0" smtClean="0"/>
                        <a:t>100,5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208 164,0</a:t>
                      </a:r>
                    </a:p>
                    <a:p>
                      <a:r>
                        <a:rPr lang="ru-RU" sz="1400" dirty="0" smtClean="0"/>
                        <a:t>104,6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220 197,9</a:t>
                      </a:r>
                    </a:p>
                    <a:p>
                      <a:r>
                        <a:rPr lang="ru-RU" sz="1400" dirty="0" smtClean="0"/>
                        <a:t>105,8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233 421,5</a:t>
                      </a:r>
                    </a:p>
                    <a:p>
                      <a:r>
                        <a:rPr lang="ru-RU" sz="1400" dirty="0" smtClean="0"/>
                        <a:t>106,0</a:t>
                      </a:r>
                      <a:endParaRPr lang="ru-RU" sz="14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Неналоговые доходы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53 336,2</a:t>
                      </a:r>
                    </a:p>
                    <a:p>
                      <a:r>
                        <a:rPr lang="ru-RU" sz="1400" dirty="0" smtClean="0"/>
                        <a:t>122,8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47 507,9</a:t>
                      </a:r>
                    </a:p>
                    <a:p>
                      <a:r>
                        <a:rPr lang="ru-RU" sz="1400" dirty="0" smtClean="0"/>
                        <a:t>89,1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38 001,9</a:t>
                      </a:r>
                    </a:p>
                    <a:p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38 269,6</a:t>
                      </a:r>
                    </a:p>
                    <a:p>
                      <a:r>
                        <a:rPr lang="ru-RU" sz="1400" dirty="0" smtClean="0"/>
                        <a:t>100,7</a:t>
                      </a:r>
                      <a:endParaRPr lang="ru-RU" sz="14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Безвозмездные поступления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темп роста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513 457,3</a:t>
                      </a:r>
                    </a:p>
                    <a:p>
                      <a:r>
                        <a:rPr lang="ru-RU" sz="1400" dirty="0" smtClean="0"/>
                        <a:t>132,4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381 109,2</a:t>
                      </a:r>
                    </a:p>
                    <a:p>
                      <a:r>
                        <a:rPr lang="ru-RU" sz="1400" dirty="0" smtClean="0"/>
                        <a:t>74,2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370 120,5</a:t>
                      </a:r>
                    </a:p>
                    <a:p>
                      <a:r>
                        <a:rPr lang="ru-RU" sz="1400" dirty="0" smtClean="0"/>
                        <a:t>97,1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367 141,5</a:t>
                      </a:r>
                    </a:p>
                    <a:p>
                      <a:r>
                        <a:rPr lang="ru-RU" sz="1400" dirty="0" smtClean="0"/>
                        <a:t>99,2</a:t>
                      </a:r>
                      <a:endParaRPr lang="ru-RU" sz="14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ИТОГО ДОХОДОВ</a:t>
                      </a:r>
                      <a:r>
                        <a:rPr lang="ru-RU" sz="1300" baseline="0" dirty="0" smtClean="0"/>
                        <a:t> (тыс. руб.)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765 736,3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636 781,1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628 320,3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638 832,6</a:t>
                      </a:r>
                      <a:endParaRPr lang="ru-RU" sz="14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Численность постоянного населения (человек)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16 427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16 318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16 224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16 154</a:t>
                      </a:r>
                      <a:endParaRPr lang="ru-RU" sz="14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НА ДУШУ НАСЕЛЕНИЯ (рублей)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46 614,5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39 023,2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38 727,8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39 546,4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263" y="549275"/>
            <a:ext cx="7273925" cy="508000"/>
          </a:xfrm>
        </p:spPr>
        <p:txBody>
          <a:bodyPr/>
          <a:lstStyle/>
          <a:p>
            <a:pPr>
              <a:defRPr/>
            </a:pPr>
            <a:r>
              <a:rPr lang="ru-RU" sz="2450" b="1" dirty="0">
                <a:solidFill>
                  <a:srgbClr val="FF0000"/>
                </a:solidFill>
                <a:latin typeface="+mn-lt"/>
              </a:rPr>
              <a:t>Объем публичных нормативных обязательств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6075" y="1196975"/>
            <a:ext cx="5545138" cy="1584325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Предоставление гражданам субсидий на оплату жилого помещения и коммунальных услуг      </a:t>
            </a:r>
            <a:r>
              <a:rPr lang="ru-RU" sz="1800" b="1" dirty="0" smtClean="0">
                <a:solidFill>
                  <a:srgbClr val="00B0F0"/>
                </a:solidFill>
              </a:rPr>
              <a:t>2018 год 24 485 тыс. рублей;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                      2019 год 25 587 тыс. рублей;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</a:rPr>
              <a:t>                     2020 год 26 941 тыс. рублей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6075" y="2924175"/>
            <a:ext cx="5329238" cy="1533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Компенсация родительской платы за присмотр и уход за детьми, осваивающими образовательные программы дошкольного образования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     </a:t>
            </a:r>
            <a:r>
              <a:rPr lang="ru-RU" b="1" dirty="0">
                <a:solidFill>
                  <a:srgbClr val="00B0F0"/>
                </a:solidFill>
                <a:latin typeface="Constantia"/>
                <a:cs typeface="+mn-cs"/>
              </a:rPr>
              <a:t>2018-2020 годы 5 392 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52750" y="4868863"/>
            <a:ext cx="5545138" cy="1255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Частичная компенсация арендной платы по договору аренды (найма) жилья медицинским работникам ГБУЗ ЛЦРБ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    </a:t>
            </a:r>
            <a:r>
              <a:rPr lang="ru-RU" b="1" dirty="0">
                <a:solidFill>
                  <a:srgbClr val="00B0F0"/>
                </a:solidFill>
                <a:latin typeface="Constantia"/>
                <a:cs typeface="+mn-cs"/>
              </a:rPr>
              <a:t>2018-2020 годы 288 тыс. рублей</a:t>
            </a:r>
          </a:p>
        </p:txBody>
      </p:sp>
      <p:pic>
        <p:nvPicPr>
          <p:cNvPr id="33797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000375"/>
            <a:ext cx="1655762" cy="1795463"/>
          </a:xfrm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4994275"/>
            <a:ext cx="279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3" y="1052513"/>
            <a:ext cx="187166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FF0000"/>
                </a:solidFill>
              </a:rPr>
              <a:t> муниципальной программы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Развитие образования в Лотошинском муниципальном             348 233,7 (54,4%)                                      районе на 2018-2022 годы</a:t>
            </a:r>
          </a:p>
        </p:txBody>
      </p:sp>
      <p:pic>
        <p:nvPicPr>
          <p:cNvPr id="34820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14438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2988" y="1844675"/>
            <a:ext cx="7705725" cy="576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Культура Лотошинского муниципального                                      47 821,5 (7,5%)                                        района на 2018-2022 годы</a:t>
            </a:r>
          </a:p>
        </p:txBody>
      </p:sp>
      <p:pic>
        <p:nvPicPr>
          <p:cNvPr id="34822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2988" y="2492375"/>
            <a:ext cx="7858125" cy="6492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Спорт Лотошинского муниципального                                           48 372,1 (7,6%)                                       района на 2018-2022 годы  </a:t>
            </a:r>
          </a:p>
        </p:txBody>
      </p:sp>
      <p:pic>
        <p:nvPicPr>
          <p:cNvPr id="34824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923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141663"/>
            <a:ext cx="8010525" cy="7191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Предпринимательство Лотошинского муниципального             5 645,3 (0,9%)                                       района на 2018-2022 годы  </a:t>
            </a:r>
          </a:p>
        </p:txBody>
      </p:sp>
      <p:pic>
        <p:nvPicPr>
          <p:cNvPr id="34826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141663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3"/>
          <p:cNvSpPr txBox="1">
            <a:spLocks/>
          </p:cNvSpPr>
          <p:nvPr/>
        </p:nvSpPr>
        <p:spPr>
          <a:xfrm>
            <a:off x="1042988" y="3789363"/>
            <a:ext cx="7850187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Муниципальное управление Лотошинского                                  82 806,7 (12,9%)                                     муниципального района на 2018-2022 годы</a:t>
            </a:r>
          </a:p>
        </p:txBody>
      </p:sp>
      <p:pic>
        <p:nvPicPr>
          <p:cNvPr id="34828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893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Развитие сельского хозяйства и сельских территорий                 6 779,7 (1,1%)                  Лотошинского муниципального района на 2015-2020 годы</a:t>
            </a:r>
          </a:p>
        </p:txBody>
      </p:sp>
      <p:pic>
        <p:nvPicPr>
          <p:cNvPr id="34830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258888" y="5084763"/>
            <a:ext cx="7561262" cy="14398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Снижение административных барьеров и повышение качества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и доступности предоставления государственных и муниципальных услуг,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в том числе на базе многофункционального центра предоставления             12 927,6 </a:t>
            </a:r>
            <a:r>
              <a:rPr lang="ru-RU" sz="1600" dirty="0">
                <a:latin typeface="+mn-lt"/>
                <a:cs typeface="+mn-cs"/>
              </a:rPr>
              <a:t>(2,0%)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государственных и муниципальных услуг  Лотошинского муниципального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района на 2018-2022 годы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4832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5445125"/>
            <a:ext cx="10890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42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Объем финансирования тыс.руб.</a:t>
            </a:r>
          </a:p>
        </p:txBody>
      </p:sp>
      <p:sp>
        <p:nvSpPr>
          <p:cNvPr id="35843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Развитие транспортной системы на территории Лотошинского    24 294,8 (3,8%)      муниципального района на 2018-2022 годы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508500"/>
            <a:ext cx="7958137" cy="64293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Жилище Лотошинского муниципального                                   </a:t>
            </a:r>
            <a:r>
              <a:rPr lang="en-US" sz="1600" dirty="0">
                <a:latin typeface="+mn-lt"/>
                <a:cs typeface="+mn-cs"/>
              </a:rPr>
              <a:t>          </a:t>
            </a:r>
            <a:r>
              <a:rPr lang="ru-RU" sz="1600" dirty="0">
                <a:latin typeface="+mn-lt"/>
                <a:cs typeface="+mn-cs"/>
              </a:rPr>
              <a:t>5 872,9 (0,9%)  района на 2018-2022 годы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5849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6562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http://pro-golitsyno.ru/files/237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229225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021388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1285875"/>
            <a:ext cx="865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997200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Прямоугольник 28"/>
          <p:cNvSpPr>
            <a:spLocks noChangeArrowheads="1"/>
          </p:cNvSpPr>
          <p:nvPr/>
        </p:nvSpPr>
        <p:spPr bwMode="auto">
          <a:xfrm>
            <a:off x="1285875" y="60213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000000"/>
                </a:solidFill>
                <a:latin typeface="Constantia" pitchFamily="18" charset="0"/>
              </a:rPr>
              <a:t>Социальная защита населения Лотошинского                                        30 448,0 (4,8%)                                                  муниципального района на 2018-2022 годы </a:t>
            </a:r>
            <a:endParaRPr lang="ru-RU"/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6013" y="3068638"/>
            <a:ext cx="8027987" cy="6429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Экология и природные ресурсы Лотошинского                                    837,3 (0,1%)                   муниципального района на 2018-2022 годы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03350" y="1857375"/>
            <a:ext cx="7561263" cy="1211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Развитие информационно – коммуникационных технологий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для повышения качества муниципального управления                   2 591,3 (0,4%)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и создания благоприятных условий жизни и ведения бизнеса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в Лотошинском муниципальном районе на 2018-2022 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16013" y="3789363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Безопасность Лотошинского муниципального района                       5 658,5(0,9%)                                                         на 2018-2022 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0663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Газификация населенных пунктов Лотошинского                                 0,0           муниципального района на 2018-2022 годы</a:t>
            </a:r>
          </a:p>
        </p:txBody>
      </p:sp>
      <p:pic>
        <p:nvPicPr>
          <p:cNvPr id="35859" name="Picture 2" descr="http://splendid-magazine.md/wp-content/uploads/2016/04/bezopas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060575"/>
            <a:ext cx="863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716338"/>
            <a:ext cx="7191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66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Объем финансирования тыс.руб.</a:t>
            </a:r>
          </a:p>
        </p:txBody>
      </p:sp>
      <p:sp>
        <p:nvSpPr>
          <p:cNvPr id="36867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331913" y="1857375"/>
            <a:ext cx="7785100" cy="9953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Содержание и развитие инженерной инфраструктуры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и </a:t>
            </a:r>
            <a:r>
              <a:rPr lang="ru-RU" sz="1600" dirty="0" err="1">
                <a:latin typeface="+mn-lt"/>
                <a:cs typeface="+mn-cs"/>
              </a:rPr>
              <a:t>энергоэффективности</a:t>
            </a:r>
            <a:r>
              <a:rPr lang="ru-RU" sz="1600" dirty="0">
                <a:latin typeface="+mn-lt"/>
                <a:cs typeface="+mn-cs"/>
              </a:rPr>
              <a:t> Лотошинского муниципального               2 042,5 (0,3%)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района на 2018-2022 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331913" y="3071813"/>
            <a:ext cx="7704137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Формирование современной городской среды Лотошинского        5 060,0 (0,8%)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муниципального района на 2018-2022 годы</a:t>
            </a:r>
          </a:p>
        </p:txBody>
      </p:sp>
      <p:pic>
        <p:nvPicPr>
          <p:cNvPr id="36873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9350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6013" y="1196975"/>
            <a:ext cx="7632700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Градостроительная деятельность на территории                             3 575,0(0,6%)                            Лотошинского муниципального района на 2018-2022 годы</a:t>
            </a:r>
          </a:p>
        </p:txBody>
      </p:sp>
      <p:pic>
        <p:nvPicPr>
          <p:cNvPr id="36875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138488"/>
            <a:ext cx="9350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684213" y="4292600"/>
            <a:ext cx="8135937" cy="11525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ИТОГО: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Программные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                                               632 966,9  (98,9%)</a:t>
            </a:r>
          </a:p>
        </p:txBody>
      </p:sp>
      <p:pic>
        <p:nvPicPr>
          <p:cNvPr id="36878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644900"/>
            <a:ext cx="252095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684213" y="5445125"/>
            <a:ext cx="8135937" cy="11525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                                                    6 814,2 (1,1%)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242175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571625"/>
            <a:ext cx="3708400" cy="1054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образования в Лотошинском муниципальном районе Московской области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на 2018-2022 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2822997"/>
            <a:ext cx="3384376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Дошкольное образование»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108 372,2тыс.руб.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4355112"/>
            <a:ext cx="3384376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«Дополнительное образование, воспитание и психолого</a:t>
            </a:r>
            <a:r>
              <a:rPr lang="en-US" sz="1200" b="1" dirty="0">
                <a:latin typeface="Arial" charset="0"/>
                <a:ea typeface="SimSun" charset="-122"/>
              </a:rPr>
              <a:t>-</a:t>
            </a:r>
            <a:r>
              <a:rPr lang="ru-RU" sz="1200" b="1" dirty="0">
                <a:latin typeface="Arial" charset="0"/>
                <a:ea typeface="SimSun" charset="-122"/>
              </a:rPr>
              <a:t>социальное сопровождение детей»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35 124,8 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5500970"/>
            <a:ext cx="338437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3 447,3 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7900" y="1700213"/>
            <a:ext cx="4032250" cy="57785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«Культура Лотошинского муниципального района на 2018-2022 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877272"/>
            <a:ext cx="381642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43 659,2 тыс.руб.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2523043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«Библиотечное обслуживание населения»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1 285,2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3284984"/>
            <a:ext cx="374441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доступности предоставления услуг в </a:t>
            </a:r>
            <a:r>
              <a:rPr lang="ru-RU" sz="1200" b="1" dirty="0" err="1">
                <a:latin typeface="Arial" charset="0"/>
                <a:ea typeface="SimSun" charset="-122"/>
              </a:rPr>
              <a:t>культурно-досуговых</a:t>
            </a:r>
            <a:r>
              <a:rPr lang="ru-RU" sz="1200" b="1" dirty="0">
                <a:latin typeface="Arial" charset="0"/>
                <a:ea typeface="SimSun" charset="-122"/>
              </a:rPr>
              <a:t> учреждениях»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1 974,0 тыс.руб.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07156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00012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26" name="Соединительная линия уступом 25"/>
          <p:cNvCxnSpPr>
            <a:endCxn id="0" idx="1"/>
          </p:cNvCxnSpPr>
          <p:nvPr/>
        </p:nvCxnSpPr>
        <p:spPr>
          <a:xfrm rot="16200000" flipH="1">
            <a:off x="-1221581" y="3750469"/>
            <a:ext cx="3954462" cy="431800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39750" y="32131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4787900" y="2060575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572000" y="2781300"/>
            <a:ext cx="5032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572000" y="3716338"/>
            <a:ext cx="503238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39750" y="38608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9750" y="4724400"/>
            <a:ext cx="47307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971600" y="3609020"/>
            <a:ext cx="338437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«Общее образование»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201 289,4 тыс.руб.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4572000" y="4652963"/>
            <a:ext cx="503238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 rot="10800000" flipV="1">
            <a:off x="5076056" y="4293097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«Организация доступа к музейным фондам» 50,0 тыс.руб.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539750" y="198913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0800000" flipH="1" flipV="1">
            <a:off x="4787900" y="2781300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0800000" flipV="1">
            <a:off x="5076056" y="5085184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парка культуры и отдыха»         853,1 тыс.руб.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60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949450"/>
            <a:ext cx="3600450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«Спорт Лотошинского муниципального района на 2018-2022 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003182"/>
            <a:ext cx="3600400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физической культуры и массового спорта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590,0 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4185084"/>
            <a:ext cx="3600400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«Молодёжь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150,0 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157192"/>
            <a:ext cx="3600399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ПОДПРОГРАММА3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47 632,1 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1951038"/>
            <a:ext cx="3600450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«Предпринимательство Лотошинского муниципального района на 2018-2022 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3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«Повышение инвестиционной привлекательности Лотошинского муниципального района»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0072" y="5643579"/>
            <a:ext cx="3456384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потребительского рынка и услуг на территории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5 445,3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2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конкуренции на территории Лотошинского муниципального района»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IIII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IV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5003800" y="2565400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437112"/>
            <a:ext cx="3461518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малого и среднего предпринимательства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200,0 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288" y="4581525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288" y="2349500"/>
            <a:ext cx="0" cy="3167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288" y="5516563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275" y="1341438"/>
            <a:ext cx="5957888" cy="57785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«Муниципальное управление» Лотошинского муниципального района на 2018 - 2022 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461040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«Управление муниципальным имуществом и земельными ресурсами Лотошинского муниципального района»                                            3 375,0 тыс.руб.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725144"/>
            <a:ext cx="4176464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архивного дела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3 579,0 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5907419"/>
            <a:ext cx="4176464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муниципальной службы»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155,0 тыс.руб.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4048" y="4901200"/>
            <a:ext cx="3528392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7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инфраструктуры органов местного самоуправления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25 161,2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3573016"/>
            <a:ext cx="352839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6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46 741,5 тыс.руб.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86063" y="954088"/>
            <a:ext cx="2928937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V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68313" y="4005263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468313" y="5157788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532813" y="4076700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683568" y="2428448"/>
            <a:ext cx="417646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en-US" sz="1000" b="1" dirty="0">
                <a:latin typeface="Arial" charset="0"/>
                <a:ea typeface="SimSun" charset="-122"/>
              </a:rPr>
              <a:t>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«Управление муниципальными финансами»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3 300,0 тыс.руб.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04048" y="2365907"/>
            <a:ext cx="353124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«Развитие системы информирования населения»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495,0 тыс.руб.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468313" y="6165850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468313" y="2708275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8313" y="1700213"/>
            <a:ext cx="0" cy="44656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68313" y="1700213"/>
            <a:ext cx="12239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532813" y="5445125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813" y="2852738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820150" y="1700213"/>
            <a:ext cx="0" cy="3744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667625" y="1700213"/>
            <a:ext cx="1152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86688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FD3A2B"/>
                </a:solidFill>
                <a:latin typeface="+mn-lt"/>
              </a:rPr>
              <a:t>Принципы формирования презентации бюджета Лотошинского муниципального района</a:t>
            </a:r>
            <a:endParaRPr lang="ru-RU" sz="2400" b="1" dirty="0">
              <a:solidFill>
                <a:srgbClr val="FD3A2B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C:\Documents and Settings\j.mefodieva\Local Settings\Temporary Internet Files\Content.IE5\73YW8O3R\MC90043150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7200" y="1514475"/>
            <a:ext cx="1687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2600" y="3789363"/>
            <a:ext cx="16748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5312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1341438"/>
            <a:ext cx="4176713" cy="134143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сельского хозяйства и сельских территорий Лотошинского муниципального района на 2015 – 2020годы»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6 779,7 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7900" y="1557338"/>
            <a:ext cx="4105275" cy="1054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транспортной системы на территории  Лотошинского муниципального района на 2018-2022 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5085184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«Содержание и текущий ремонт автомобильных дорог общего пользования Лотошинского муниципального района» 3 570,0 тыс.руб.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4860032" y="285293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«Пассажирский транспорт общего пользования»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17 058,3 тыс.руб.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60032" y="609329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«Безопасность дорожного движения Лотошинского муниципального района» 96,0 т.р.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31913" y="98107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VI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1500" y="1196975"/>
            <a:ext cx="2519363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VIII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7088" y="2781300"/>
            <a:ext cx="30257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VII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850" y="3094038"/>
            <a:ext cx="4176713" cy="248443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Лотошинского муниципального района на 2018-2022 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12 927,6 тыс.руб.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643438" y="6453188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43438" y="1916113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43438" y="5445125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43438" y="3141663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3438" y="1916113"/>
            <a:ext cx="144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860032" y="3645024"/>
            <a:ext cx="4104456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«Строительство и капитальный ремонт автомобильных дорог общего пользования, дворовых территорий многоквартирных домов, проездов к дворовым территориям многоквартирных домов» 3 358,5 тыс.руб.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643438" y="4221163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43438" y="3789363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5312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163" y="1036638"/>
            <a:ext cx="4037012" cy="20066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информационно- коммуникационных технологий для повышения качества муниципального управления и создания благоприятных условий жизни и ведения бизнеса в Лотошинском муниципальном районе на 2018 – 2022 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2 591,3 тыс.руб.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75" y="682625"/>
            <a:ext cx="23780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IX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8838" y="3224213"/>
            <a:ext cx="2519362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</a:rPr>
              <a:t>X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32363" y="765175"/>
            <a:ext cx="3024187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</a:rPr>
              <a:t>X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344988" y="4437063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55563" y="3575050"/>
            <a:ext cx="4011612" cy="1054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«Экология и природные ресурсы Лотошинского муниципального района» на 2018-2022 годы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837,3 тыс.руб.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6100" y="1323975"/>
            <a:ext cx="0" cy="2665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38638" y="5441950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356100" y="2205038"/>
            <a:ext cx="249238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56100" y="1323975"/>
            <a:ext cx="1444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344988" y="3213100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479925" y="1125538"/>
            <a:ext cx="4556125" cy="57626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«Безопасность Лотошинского муниципального района на 2018-2022 годы»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V="1">
            <a:off x="4594688" y="1772816"/>
            <a:ext cx="4441808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«Профилактика преступлений и иных правонарушений на территории Лотошинского муниципального района»  1 492,0 тыс.руб.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94688" y="2693611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Снижение рисков и смягчение последствий чрезвычайных ситуаций природного и техногенного характера в Лотошинском муниципальном районе» 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3 524,5 тыс.руб.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05213" y="3876060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и совершенствование систем оповещения и информирования населения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 15,0 тыс.руб.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364038" y="3500438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594688" y="5085184"/>
            <a:ext cx="4369800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Обеспечение пожарной безопасности на территории Лотошинского муниципального района»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14122" y="5877272"/>
            <a:ext cx="4350365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Обеспечение мероприятий гражданской обороны на территории Лотошинского муниципального района» 227,0 тыс. руб.</a:t>
            </a:r>
          </a:p>
        </p:txBody>
      </p:sp>
      <p:pic>
        <p:nvPicPr>
          <p:cNvPr id="420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625" y="6072188"/>
            <a:ext cx="3476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7338"/>
            <a:ext cx="4103688" cy="57785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«Жилище Лотошинского муниципального района на 2018-2022 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630" y="5774266"/>
            <a:ext cx="417646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4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жилищного строительства»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052" y="3356992"/>
            <a:ext cx="4176464" cy="1292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детей-сирот и детей, оставшихся без попечения родителей, а также лиц из их числа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4 955,0 тыс. 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682" y="4762840"/>
            <a:ext cx="417646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ветеранов, инвалидов и семей, имеющих детей-инвалидов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Лотошинского муниципального района»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87450" y="1171575"/>
            <a:ext cx="2878138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950" y="2708275"/>
            <a:ext cx="290513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0488" y="4003675"/>
            <a:ext cx="287337" cy="4763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92075" y="524033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348880"/>
            <a:ext cx="417646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молодых семей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917,9 тыс. руб.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127000" y="6003925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7950" y="1846263"/>
            <a:ext cx="0" cy="395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950" y="186848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2049463"/>
            <a:ext cx="30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171575"/>
            <a:ext cx="2852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5003800" y="1557338"/>
            <a:ext cx="3887788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«Газификация населённых пунктов Лотошинского муниципального района на 2018-2022 годы»</a:t>
            </a: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5465763" y="2790825"/>
            <a:ext cx="27717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XV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08538" y="3284538"/>
            <a:ext cx="3962400" cy="129381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«Градостроительная деятельность на территории  Лотошинского муниципального района на 2018-2022 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3 575,0 тыс.руб.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429625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322509" y="245446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«Доступная среда»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в Лотошинском муниципальном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80,0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2905" y="3425059"/>
            <a:ext cx="4176464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«Организация предоставления гражданам, имеющим место жительства в Лотошинском муниципальном районе, субсидий на оплату жилого помещения и коммунальных услуг»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26 367,0 тыс.руб.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98563" y="1055688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XIV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0825" y="1465263"/>
            <a:ext cx="4176713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«Социальная защита населения Лотошинского муниципального района на 2018-2022 годы»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12713" y="2852738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20650" y="3884613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950" y="1876425"/>
            <a:ext cx="0" cy="201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7950" y="1900238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 rot="10800000" flipV="1">
            <a:off x="333901" y="4812903"/>
            <a:ext cx="4177605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оказания медицинской помощи и формирования здорового образа жизни населения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4001,0 тыс.руб.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2713" y="3355975"/>
            <a:ext cx="0" cy="201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7950" y="5373688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95963" y="952500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XVI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97425" y="1346200"/>
            <a:ext cx="4176713" cy="1054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«Содержание и развитие инженерной инфраструктуры и </a:t>
            </a:r>
            <a:r>
              <a:rPr lang="ru-RU" sz="1400" b="1" dirty="0" err="1">
                <a:latin typeface="Arial" charset="0"/>
                <a:ea typeface="SimSun" charset="-122"/>
              </a:rPr>
              <a:t>энергоэффективности</a:t>
            </a:r>
            <a:r>
              <a:rPr lang="ru-RU" sz="1400" b="1" dirty="0">
                <a:latin typeface="Arial" charset="0"/>
                <a:ea typeface="SimSun" charset="-122"/>
              </a:rPr>
              <a:t> Лотошинского муниципального района на 2018-2022 годы»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 flipV="1">
            <a:off x="4864430" y="2644626"/>
            <a:ext cx="4177605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«Чистая вода»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1 650,0 тыс.руб.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 rot="10800000" flipV="1">
            <a:off x="4861254" y="4071240"/>
            <a:ext cx="4177605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обеспечения качественными </a:t>
            </a:r>
            <a:r>
              <a:rPr lang="ru-RU" sz="1200" b="1" dirty="0" err="1">
                <a:latin typeface="Arial" charset="0"/>
                <a:ea typeface="SimSun" charset="-122"/>
              </a:rPr>
              <a:t>жилищно</a:t>
            </a:r>
            <a:r>
              <a:rPr lang="ru-RU" sz="1200" b="1" dirty="0">
                <a:latin typeface="Arial" charset="0"/>
                <a:ea typeface="SimSun" charset="-122"/>
              </a:rPr>
              <a:t> – коммунальными услугами»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120,0 тыс.руб.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643438" y="1743075"/>
            <a:ext cx="0" cy="201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3438" y="1743075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648200" y="2974975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3438" y="3708400"/>
            <a:ext cx="0" cy="201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51375" y="3695700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62488" y="4581525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 rot="10800000" flipV="1">
            <a:off x="4861074" y="3457969"/>
            <a:ext cx="4177605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«Очистка сточных вод»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 flipV="1">
            <a:off x="4875895" y="528440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«Энергосбережение и повышение энергетической эффективности»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275,5 тыс.руб.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4648200" y="5726113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438275"/>
            <a:ext cx="4230688" cy="8159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«Формирование современной городской среды Лотошинского муниципального района на 2018-2022 годы»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951" y="3328506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«Благоустройство территорий Лотошинского муниципального района Московской области»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951" y="4221088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обеспечения комфортного проживания жителей в многоквартирных домах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3 730,0 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87450" y="1035050"/>
            <a:ext cx="2878138" cy="274638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X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</a:rPr>
              <a:t>V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ea typeface="SimSun" charset="-122"/>
                <a:cs typeface="+mn-cs"/>
              </a:rPr>
              <a:t>II</a:t>
            </a:r>
            <a:endParaRPr lang="ru-RU" sz="1200" dirty="0">
              <a:solidFill>
                <a:schemeClr val="bg2">
                  <a:lumMod val="75000"/>
                </a:schemeClr>
              </a:solidFill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950" y="2708275"/>
            <a:ext cx="290513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2075" y="3662363"/>
            <a:ext cx="287338" cy="4762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106363" y="47640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451035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«Комфортная городская среда»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1 330,0 тыс. руб.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7950" y="1846263"/>
            <a:ext cx="0" cy="2919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950" y="186848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5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Непрограммные расходы бюджета Лотошинского муниципального района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57298"/>
            <a:ext cx="8317588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b="0" dirty="0" smtClean="0">
                <a:solidFill>
                  <a:schemeClr val="tx1"/>
                </a:solidFill>
              </a:rPr>
              <a:t>функционирование Главы Лотошинского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b="0" dirty="0" smtClean="0">
                <a:solidFill>
                  <a:schemeClr val="tx1"/>
                </a:solidFill>
              </a:rPr>
              <a:t> муниципального района – 2 327,9 тыс.руб.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83568" y="2214554"/>
            <a:ext cx="831758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функционирование Совета депутатов Лотошинского муниципального района – 1 245,9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8" name="Содержимое 4"/>
          <p:cNvSpPr>
            <a:spLocks noGrp="1"/>
          </p:cNvSpPr>
          <p:nvPr>
            <p:ph sz="quarter" idx="4"/>
          </p:nvPr>
        </p:nvSpPr>
        <p:spPr>
          <a:xfrm>
            <a:off x="714348" y="4143380"/>
            <a:ext cx="828680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резервный фонд администрации Лотошинского муниципального района – 1 000,0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7" name="Содержимое 4"/>
          <p:cNvSpPr>
            <a:spLocks noGrp="1"/>
          </p:cNvSpPr>
          <p:nvPr>
            <p:ph sz="half" idx="4294967295"/>
          </p:nvPr>
        </p:nvSpPr>
        <p:spPr>
          <a:xfrm>
            <a:off x="714349" y="3000373"/>
            <a:ext cx="8286807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0" algn="l"/>
              </a:tabLst>
              <a:defRPr/>
            </a:pPr>
            <a:r>
              <a:rPr lang="ru-RU" sz="2200" dirty="0" smtClean="0"/>
              <a:t>функционирование контрольно-счетной палаты администрации Лотошинского муниципального района –                        2 166,4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714348" y="4929198"/>
            <a:ext cx="828680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200" dirty="0"/>
              <a:t>уплата членских взносов членами Совета муниципальных образований Московской области – 14,0 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714348" y="5715016"/>
            <a:ext cx="828680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 fontScale="7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3500" dirty="0"/>
              <a:t>мобилизационная подготовка муниципальных предприятий и учреждений, находящихся на территории муниципального района – 60,0 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>
              <a:defRPr/>
            </a:pPr>
            <a:r>
              <a:rPr lang="ru-RU" sz="4800" b="1" spc="-1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Муниципальный </a:t>
            </a:r>
            <a:r>
              <a:rPr lang="ru-RU" sz="4800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8434388" cy="47577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Диаграмма 6"/>
          <p:cNvGraphicFramePr>
            <a:graphicFrameLocks/>
          </p:cNvGraphicFramePr>
          <p:nvPr/>
        </p:nvGraphicFramePr>
        <p:xfrm>
          <a:off x="250825" y="692150"/>
          <a:ext cx="8424863" cy="5545138"/>
        </p:xfrm>
        <a:graphic>
          <a:graphicData uri="http://schemas.openxmlformats.org/presentationml/2006/ole">
            <p:oleObj spid="_x0000_s48129" r:id="rId3" imgW="8425402" imgH="5541744" progId="Excel.Char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313" y="5516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Диаграмма 6"/>
          <p:cNvGraphicFramePr>
            <a:graphicFrameLocks/>
          </p:cNvGraphicFramePr>
          <p:nvPr/>
        </p:nvGraphicFramePr>
        <p:xfrm>
          <a:off x="250825" y="692150"/>
          <a:ext cx="8424863" cy="5545138"/>
        </p:xfrm>
        <a:graphic>
          <a:graphicData uri="http://schemas.openxmlformats.org/presentationml/2006/ole">
            <p:oleObj spid="_x0000_s49153" r:id="rId3" imgW="8425402" imgH="5541744" progId="Excel.Char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313" y="551656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Контактная информация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6203032" cy="1141704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Начальник Финансово-экономического управления администрации Лотошинского муниципального района Московской области</a:t>
            </a:r>
          </a:p>
          <a:p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Анисимова  Валентина  Владимировна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3356992"/>
            <a:ext cx="8280920" cy="293132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dirty="0" smtClean="0"/>
              <a:t>время работы управления: Понедельник – Пятница</a:t>
            </a:r>
          </a:p>
          <a:p>
            <a:r>
              <a:rPr lang="ru-RU" sz="1800" dirty="0" smtClean="0"/>
              <a:t>с 8.00 -17.30</a:t>
            </a:r>
          </a:p>
          <a:p>
            <a:r>
              <a:rPr lang="ru-RU" sz="1800" dirty="0" smtClean="0"/>
              <a:t>о</a:t>
            </a:r>
            <a:r>
              <a:rPr lang="ru-RU" sz="1800" dirty="0" smtClean="0"/>
              <a:t>бед с 12.00 – 13.00</a:t>
            </a:r>
          </a:p>
          <a:p>
            <a:r>
              <a:rPr lang="ru-RU" sz="1800" dirty="0" smtClean="0"/>
              <a:t>кабинет 7</a:t>
            </a:r>
          </a:p>
          <a:p>
            <a:r>
              <a:rPr lang="ru-RU" sz="1800" dirty="0" smtClean="0"/>
              <a:t>т</a:t>
            </a:r>
            <a:r>
              <a:rPr lang="ru-RU" sz="1800" dirty="0" smtClean="0"/>
              <a:t>елефон 8 (49628) 707-69</a:t>
            </a:r>
          </a:p>
          <a:p>
            <a:r>
              <a:rPr lang="ru-RU" sz="1800" dirty="0" smtClean="0"/>
              <a:t>факс 8 (49628) 7-08-23</a:t>
            </a:r>
          </a:p>
          <a:p>
            <a:r>
              <a:rPr lang="ru-RU" sz="1800" dirty="0" smtClean="0"/>
              <a:t>вопросы, предложения и отзывы Вы можете отправить по электронной почте </a:t>
            </a:r>
            <a:r>
              <a:rPr lang="en-US" sz="1800" dirty="0" smtClean="0">
                <a:hlinkClick r:id="rId2"/>
              </a:rPr>
              <a:t>lot-finupr@yandex.ru</a:t>
            </a:r>
            <a:r>
              <a:rPr lang="en-US" sz="1800" dirty="0" smtClean="0"/>
              <a:t> </a:t>
            </a:r>
            <a:r>
              <a:rPr lang="ru-RU" sz="1800" dirty="0" smtClean="0"/>
              <a:t>или по адресу: 143800, Московская обл.,          пос. Лотошино, ул. Центральная, д.18 </a:t>
            </a:r>
            <a:endParaRPr lang="ru-RU" sz="1800" dirty="0"/>
          </a:p>
        </p:txBody>
      </p:sp>
      <p:pic>
        <p:nvPicPr>
          <p:cNvPr id="72706" name="Picture 2" descr="http://psi-hromova.ru/wp-content/uploads/2015/11/%D1%82%D0%B5%D0%BB%D0%B5%D1%84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2016223" cy="20226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20063" cy="6011863"/>
          </a:xfrm>
        </p:spPr>
        <p:txBody>
          <a:bodyPr/>
          <a:lstStyle/>
          <a:p>
            <a:pPr indent="0" algn="ctr" fontAlgn="base">
              <a:spcBef>
                <a:spcPct val="0"/>
              </a:spcBef>
              <a:buFont typeface="Arial" pitchFamily="34" charset="0"/>
              <a:buNone/>
              <a:defRPr/>
            </a:pPr>
            <a:endParaRPr lang="ru-RU" sz="2450" b="1" dirty="0" smtClean="0">
              <a:solidFill>
                <a:srgbClr val="FF0000"/>
              </a:solidFill>
            </a:endParaRPr>
          </a:p>
          <a:p>
            <a:pPr indent="0" algn="ctr" fontAlgn="base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50" b="1" dirty="0" smtClean="0">
                <a:solidFill>
                  <a:srgbClr val="FF0000"/>
                </a:solidFill>
              </a:rPr>
              <a:t>Ключевые направления бюджетной политики </a:t>
            </a:r>
          </a:p>
          <a:p>
            <a:pPr indent="-273050" fontAlgn="base">
              <a:spcBef>
                <a:spcPct val="0"/>
              </a:spcBef>
              <a:buFont typeface="Arial" charset="0"/>
              <a:buChar char="•"/>
              <a:defRPr/>
            </a:pPr>
            <a:endParaRPr lang="ru-RU" dirty="0" smtClean="0"/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Обеспечение сбалансированности и устойчивости бюджетной системы Лотошинского муниципального района (за счет ограничения и последующего снижения бюджетного дефицита и недопущения увеличения принимаемых расходных обязательств необеспеченных доходными источниками)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Безусловное исполнение принятых социальных обязательств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Повышение эффективности бюджетных расходов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Повышение доступности и качества государственных и муниципальных услуг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Выполнение Майских Указов Президента России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Дальнейшая реализация программно-целевых методов управления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/>
              <a:t>Повышение открытости и прозрачности бюджетного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900988" cy="85725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Бюджет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 сформирован на основе: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000125"/>
            <a:ext cx="5659438" cy="5500688"/>
          </a:xfrm>
        </p:spPr>
        <p:txBody>
          <a:bodyPr>
            <a:normAutofit/>
          </a:bodyPr>
          <a:lstStyle/>
          <a:p>
            <a:pPr indent="0">
              <a:buFont typeface="Arial" pitchFamily="34" charset="0"/>
              <a:buNone/>
              <a:defRPr/>
            </a:pPr>
            <a:endParaRPr lang="ru-RU" dirty="0"/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прогноза социально-экономического развития Лотошинского муниципального района на 2018-2020 годы;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положений Послания Президента Российской Федерации о бюджетной политике в РФ;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указов Президента Российской Федерации от 07 мая 2012 года;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государственных программ Московской области и муниципальных программ Лотошинского муниципального района;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3"/>
                </a:solidFill>
              </a:rPr>
              <a:t>-  иных документов государственного стратегического планирования.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Законодательная база при составлении бюджета Лотошинского муниципального района: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00034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Основные показатели прогноза социально-экономического развития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214438"/>
          <a:ext cx="8858312" cy="55025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304"/>
                <a:gridCol w="877457"/>
                <a:gridCol w="717921"/>
                <a:gridCol w="697805"/>
                <a:gridCol w="683519"/>
                <a:gridCol w="683519"/>
                <a:gridCol w="862087"/>
                <a:gridCol w="722056"/>
                <a:gridCol w="690427"/>
                <a:gridCol w="748004"/>
                <a:gridCol w="899213"/>
              </a:tblGrid>
              <a:tr h="6367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2015г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2016г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2017г</a:t>
                      </a:r>
                      <a:r>
                        <a:rPr lang="ru-RU" sz="1000" dirty="0"/>
                        <a:t>.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2018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2019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2020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504,9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501,8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542,1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590,7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609,8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619,7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643,3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652,2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681,0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331,49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1 005,02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1 054,50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1 107,15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1 136,63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1 173,09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1 222,70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1 265,93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1 334,27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Заработная 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26 237,2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26 543,2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28 335,7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28 325,6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28 412,9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28 954,6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29 333,0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29 885,4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30 711,3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1 210,9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1 178,2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1 215,6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1 237,6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1 249,6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1 276,9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1 305,2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1 334,8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1 386,8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104,7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1 979,8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2 149,4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2 260,3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2 377,9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2 391,9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2 503,5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2 533,6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2 642,0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2 692,4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7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платных услуг населению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370,6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375,2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393,7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413,0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416,9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434,3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441,5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456,5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473,7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        (на конец  года)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16925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16567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16 427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16 304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16 318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16 194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16 224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16 104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16 154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5602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336550" y="1122363"/>
          <a:ext cx="8470900" cy="4827587"/>
        </p:xfrm>
        <a:graphic>
          <a:graphicData uri="http://schemas.openxmlformats.org/presentationml/2006/ole">
            <p:oleObj spid="_x0000_s25602" r:id="rId4" imgW="8474174" imgH="4828450" progId="Excel.Chart.8">
              <p:embed/>
            </p:oleObj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5725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Основные параметры проекта бюджета Лотошинского муниципального района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79388" y="1412875"/>
          <a:ext cx="8786875" cy="51501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4"/>
                <a:gridCol w="1571636"/>
                <a:gridCol w="1357322"/>
                <a:gridCol w="1357322"/>
                <a:gridCol w="1357321"/>
              </a:tblGrid>
              <a:tr h="48695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2017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 решения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638 078,4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636 781,1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628 320,3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638 832,6</a:t>
                      </a:r>
                      <a:endParaRPr lang="ru-RU" sz="1300" b="1" dirty="0"/>
                    </a:p>
                  </a:txBody>
                  <a:tcPr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и неналоговые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237 870,6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255 671,9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258 199,8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271 691,1</a:t>
                      </a:r>
                      <a:endParaRPr lang="ru-RU" sz="1300" dirty="0"/>
                    </a:p>
                  </a:txBody>
                  <a:tcPr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безвозмездные поступления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400 207,8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381 109,2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370 120,5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367 141,5</a:t>
                      </a:r>
                      <a:endParaRPr lang="ru-RU" sz="1300" dirty="0"/>
                    </a:p>
                  </a:txBody>
                  <a:tcPr/>
                </a:tc>
              </a:tr>
              <a:tr h="30177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641 578,4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639 781,1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629 820,3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642 832,6</a:t>
                      </a:r>
                      <a:endParaRPr lang="ru-RU" sz="1400" b="1" dirty="0"/>
                    </a:p>
                  </a:txBody>
                  <a:tcPr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средств местного бюджета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374 391,6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371 058,9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366 726,8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374 893,1</a:t>
                      </a:r>
                      <a:endParaRPr lang="ru-RU" sz="1400" dirty="0"/>
                    </a:p>
                  </a:txBody>
                  <a:tcPr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безвозмездных поступлений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267 186,8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268 722,2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263 093,5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267 939,5</a:t>
                      </a:r>
                      <a:endParaRPr lang="ru-RU" sz="1400" dirty="0"/>
                    </a:p>
                  </a:txBody>
                  <a:tcPr/>
                </a:tc>
              </a:tr>
              <a:tr h="7122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 с учетом снижения остатков средств на счете бюджета на 1 января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3 500,0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3 000,0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1 500,0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4 000,0</a:t>
                      </a:r>
                      <a:endParaRPr lang="ru-RU" sz="1300" dirty="0"/>
                    </a:p>
                  </a:txBody>
                  <a:tcPr/>
                </a:tc>
              </a:tr>
              <a:tr h="97048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Уровень дефицита с учетом снижения остатков средств на счете бюджета на 1 января (%)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3,8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5,0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5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FF0000"/>
                </a:solidFill>
              </a:rPr>
              <a:t>Структура доходов бюджета Лотошинского муниципального района</a:t>
            </a:r>
            <a:endParaRPr lang="ru-RU" sz="2400" b="1" smtClean="0"/>
          </a:p>
        </p:txBody>
      </p:sp>
      <p:graphicFrame>
        <p:nvGraphicFramePr>
          <p:cNvPr id="28714" name="Object 42"/>
          <p:cNvGraphicFramePr>
            <a:graphicFrameLocks noGrp="1"/>
          </p:cNvGraphicFramePr>
          <p:nvPr>
            <p:ph sz="half" idx="1"/>
          </p:nvPr>
        </p:nvGraphicFramePr>
        <p:xfrm>
          <a:off x="250825" y="1411288"/>
          <a:ext cx="8824913" cy="4513262"/>
        </p:xfrm>
        <a:graphic>
          <a:graphicData uri="http://schemas.openxmlformats.org/presentationml/2006/ole">
            <p:oleObj spid="_x0000_s28714" name="Диаграмма" r:id="rId3" imgW="10448793" imgH="5343641" progId="Excel.Sheet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</TotalTime>
  <Words>2406</Words>
  <Application>Microsoft Office PowerPoint</Application>
  <PresentationFormat>Экран (4:3)</PresentationFormat>
  <Paragraphs>498</Paragraphs>
  <Slides>29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Поток</vt:lpstr>
      <vt:lpstr>Диаграмма Microsoft Office Excel</vt:lpstr>
      <vt:lpstr>Диаграмма</vt:lpstr>
      <vt:lpstr>Лист</vt:lpstr>
      <vt:lpstr> Бюджет Лотошинского муниципального района на 2018 год и плановый период 2019 и 2020 годов</vt:lpstr>
      <vt:lpstr>           Принципы формирования презентации бюджета Лотошинского муниципального района</vt:lpstr>
      <vt:lpstr>Слайд 3</vt:lpstr>
      <vt:lpstr>Бюджет Лотошинского муниципального района сформирован на основе:</vt:lpstr>
      <vt:lpstr>Законодательная база при составлении бюджета Лотошинского муниципального района:</vt:lpstr>
      <vt:lpstr>Основные показатели прогноза социально-экономического развития Лотошинского муниципального района</vt:lpstr>
      <vt:lpstr>Доходная часть бюджета  Лотошинского муниципального района</vt:lpstr>
      <vt:lpstr>Основные параметры проекта бюджета Лотошинского муниципального района</vt:lpstr>
      <vt:lpstr>Структура доходов бюджета Лотошинского муниципального района</vt:lpstr>
      <vt:lpstr>Расходы бюджета  Лотошинского муниципального района</vt:lpstr>
      <vt:lpstr>Структура расходов бюджета Лотошинского муниципального района по разделам бюджетной классификации</vt:lpstr>
      <vt:lpstr>Информация об объеме налоговых и неналоговых доходов на душу населения Лотошинского муниципального района Московской области </vt:lpstr>
      <vt:lpstr>Объем публичных нормативных обязательств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Непрограммные расходы бюджета Лотошинского муниципального района</vt:lpstr>
      <vt:lpstr>Муниципальный долг </vt:lpstr>
      <vt:lpstr>Слайд 27</vt:lpstr>
      <vt:lpstr>Слайд 28</vt:lpstr>
      <vt:lpstr>Контактная информация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Анисимова В.В.</cp:lastModifiedBy>
  <cp:revision>369</cp:revision>
  <dcterms:created xsi:type="dcterms:W3CDTF">2013-12-02T11:14:33Z</dcterms:created>
  <dcterms:modified xsi:type="dcterms:W3CDTF">2018-05-04T15:09:49Z</dcterms:modified>
</cp:coreProperties>
</file>